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1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1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.xml" ContentType="application/vnd.openxmlformats-officedocument.themeOverride+xml"/>
  <Override PartName="/ppt/charts/chart2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.xml" ContentType="application/vnd.openxmlformats-officedocument.themeOverride+xml"/>
  <Override PartName="/ppt/charts/chart2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3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3.xml" ContentType="application/vnd.openxmlformats-officedocument.themeOverride+xml"/>
  <Override PartName="/ppt/charts/chart24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5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2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2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2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5" r:id="rId3"/>
    <p:sldId id="294" r:id="rId4"/>
    <p:sldId id="261" r:id="rId5"/>
    <p:sldId id="257" r:id="rId6"/>
    <p:sldId id="293" r:id="rId7"/>
    <p:sldId id="260" r:id="rId8"/>
    <p:sldId id="262" r:id="rId9"/>
    <p:sldId id="263" r:id="rId10"/>
    <p:sldId id="268" r:id="rId11"/>
    <p:sldId id="265" r:id="rId12"/>
    <p:sldId id="270" r:id="rId13"/>
    <p:sldId id="264" r:id="rId14"/>
    <p:sldId id="266" r:id="rId15"/>
    <p:sldId id="267" r:id="rId16"/>
    <p:sldId id="287" r:id="rId17"/>
    <p:sldId id="269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8" r:id="rId30"/>
    <p:sldId id="289" r:id="rId31"/>
    <p:sldId id="291" r:id="rId32"/>
    <p:sldId id="292" r:id="rId33"/>
    <p:sldId id="258" r:id="rId34"/>
    <p:sldId id="296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RB-Secretariat-Dilo\OM-Bio-Suisse\Resultats-Questionnaires\FR_Bernadette-results-survey236486_V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F:\ARB-Secretariat-Dilo\OM-Bio-Suisse\Resultats-Questionnaires\FR_Bernadette-results-survey236486_V2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F:\ARB-Secretariat-Dilo\OM-Bio-Suisse\Resultats-Questionnaires\FR_Bernadette-results-survey236486_V2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F:\ARB-Secretariat-Dilo\OM-Bio-Suisse\Resultats-Questionnaires\FR_Bernadette-results-survey236486_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Betriebstruktur!$A$23:$A$27</c:f>
              <c:strCache>
                <c:ptCount val="5"/>
                <c:pt idx="0">
                  <c:v>Petite ferme &lt; 10h</c:v>
                </c:pt>
                <c:pt idx="1">
                  <c:v>10 - 20 ha</c:v>
                </c:pt>
                <c:pt idx="2">
                  <c:v>20- 50 ha</c:v>
                </c:pt>
                <c:pt idx="3">
                  <c:v>50 - 80 ha</c:v>
                </c:pt>
                <c:pt idx="4">
                  <c:v>plus que 80 ha</c:v>
                </c:pt>
              </c:strCache>
            </c:strRef>
          </c:cat>
          <c:val>
            <c:numRef>
              <c:f>Betriebstruktur!$C$23:$C$27</c:f>
              <c:numCache>
                <c:formatCode>0%</c:formatCode>
                <c:ptCount val="5"/>
                <c:pt idx="0">
                  <c:v>0.13548387096774195</c:v>
                </c:pt>
                <c:pt idx="1">
                  <c:v>0.24301075268817204</c:v>
                </c:pt>
                <c:pt idx="2">
                  <c:v>0.44731182795698926</c:v>
                </c:pt>
                <c:pt idx="3">
                  <c:v>7.5268817204301078E-2</c:v>
                </c:pt>
                <c:pt idx="4">
                  <c:v>3.0107526881720428E-2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E-4020-9DC7-FBD2DD99F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38580352"/>
        <c:axId val="1"/>
      </c:barChart>
      <c:catAx>
        <c:axId val="538580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8580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Lernarten!$F$523:$F$527</c:f>
              <c:strCache>
                <c:ptCount val="5"/>
                <c:pt idx="0">
                  <c:v>Cours bloc de 4 jours</c:v>
                </c:pt>
                <c:pt idx="1">
                  <c:v>Demi-journée</c:v>
                </c:pt>
                <c:pt idx="2">
                  <c:v>2 x 2 jours à quelques semaines d'intervalle</c:v>
                </c:pt>
                <c:pt idx="3">
                  <c:v>2 jours</c:v>
                </c:pt>
                <c:pt idx="4">
                  <c:v>1 journée</c:v>
                </c:pt>
              </c:strCache>
            </c:strRef>
          </c:cat>
          <c:val>
            <c:numRef>
              <c:f>Lernarten!$H$523:$H$527</c:f>
              <c:numCache>
                <c:formatCode>0%</c:formatCode>
                <c:ptCount val="5"/>
                <c:pt idx="0">
                  <c:v>1.8987341772151899E-2</c:v>
                </c:pt>
                <c:pt idx="1">
                  <c:v>0.11392405063291139</c:v>
                </c:pt>
                <c:pt idx="2">
                  <c:v>0.12974683544303797</c:v>
                </c:pt>
                <c:pt idx="3">
                  <c:v>0.18670886075949367</c:v>
                </c:pt>
                <c:pt idx="4">
                  <c:v>0.55063291139240511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C6-4314-9E08-1664F0D5B4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94417280"/>
        <c:axId val="494416296"/>
      </c:barChart>
      <c:catAx>
        <c:axId val="49441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4416296"/>
        <c:crosses val="autoZero"/>
        <c:auto val="1"/>
        <c:lblAlgn val="ctr"/>
        <c:lblOffset val="100"/>
        <c:noMultiLvlLbl val="0"/>
      </c:catAx>
      <c:valAx>
        <c:axId val="494416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441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Lernarten!$J$523:$J$526</c:f>
              <c:strCache>
                <c:ptCount val="4"/>
                <c:pt idx="0">
                  <c:v>1 journée/ année</c:v>
                </c:pt>
                <c:pt idx="1">
                  <c:v>2 journées/ année</c:v>
                </c:pt>
                <c:pt idx="2">
                  <c:v>3 journées/ année</c:v>
                </c:pt>
                <c:pt idx="3">
                  <c:v>4 journées/ année</c:v>
                </c:pt>
              </c:strCache>
            </c:strRef>
          </c:cat>
          <c:val>
            <c:numRef>
              <c:f>Lernarten!$M$523:$M$526</c:f>
              <c:numCache>
                <c:formatCode>0%</c:formatCode>
                <c:ptCount val="4"/>
                <c:pt idx="0">
                  <c:v>0.27722772277227725</c:v>
                </c:pt>
                <c:pt idx="1">
                  <c:v>0.39273927392739272</c:v>
                </c:pt>
                <c:pt idx="2">
                  <c:v>0.17161716171617161</c:v>
                </c:pt>
                <c:pt idx="3">
                  <c:v>0.15841584158415842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65-4FBC-A440-B612EA73F2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68211608"/>
        <c:axId val="568211936"/>
      </c:barChart>
      <c:catAx>
        <c:axId val="568211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8211936"/>
        <c:crosses val="autoZero"/>
        <c:auto val="1"/>
        <c:lblAlgn val="ctr"/>
        <c:lblOffset val="100"/>
        <c:noMultiLvlLbl val="0"/>
      </c:catAx>
      <c:valAx>
        <c:axId val="568211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821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Lernarten!$P$525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Lernarten!$Q$523:$W$523</c:f>
              <c:strCache>
                <c:ptCount val="7"/>
                <c:pt idx="0">
                  <c:v>Tours des champs</c:v>
                </c:pt>
                <c:pt idx="1">
                  <c:v>Groupe de travail en présence d'un expert</c:v>
                </c:pt>
                <c:pt idx="2">
                  <c:v>Visite d'un/e conseiller/ère en agriculture biologique</c:v>
                </c:pt>
                <c:pt idx="3">
                  <c:v>Visite d'un/e conseiller/ère en agriculture biodynamique</c:v>
                </c:pt>
                <c:pt idx="4">
                  <c:v>Particper à plus de formations du FiBL</c:v>
                </c:pt>
                <c:pt idx="5">
                  <c:v>Participer à des formations en ligne</c:v>
                </c:pt>
                <c:pt idx="6">
                  <c:v>Je participerais plus souvent à une formation continue si l'offre était plus étoffée</c:v>
                </c:pt>
              </c:strCache>
            </c:strRef>
          </c:cat>
          <c:val>
            <c:numRef>
              <c:f>Lernarten!$Q$525:$W$525</c:f>
              <c:numCache>
                <c:formatCode>General</c:formatCode>
                <c:ptCount val="7"/>
                <c:pt idx="0">
                  <c:v>30</c:v>
                </c:pt>
                <c:pt idx="1">
                  <c:v>33</c:v>
                </c:pt>
                <c:pt idx="2">
                  <c:v>61</c:v>
                </c:pt>
                <c:pt idx="3">
                  <c:v>87</c:v>
                </c:pt>
                <c:pt idx="4">
                  <c:v>51</c:v>
                </c:pt>
                <c:pt idx="5">
                  <c:v>83</c:v>
                </c:pt>
                <c:pt idx="6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0-4E4F-91C3-8017E172214C}"/>
            </c:ext>
          </c:extLst>
        </c:ser>
        <c:ser>
          <c:idx val="1"/>
          <c:order val="1"/>
          <c:tx>
            <c:strRef>
              <c:f>Lernarten!$P$526</c:f>
              <c:strCache>
                <c:ptCount val="1"/>
                <c:pt idx="0">
                  <c:v>peu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Lernarten!$Q$523:$W$523</c:f>
              <c:strCache>
                <c:ptCount val="7"/>
                <c:pt idx="0">
                  <c:v>Tours des champs</c:v>
                </c:pt>
                <c:pt idx="1">
                  <c:v>Groupe de travail en présence d'un expert</c:v>
                </c:pt>
                <c:pt idx="2">
                  <c:v>Visite d'un/e conseiller/ère en agriculture biologique</c:v>
                </c:pt>
                <c:pt idx="3">
                  <c:v>Visite d'un/e conseiller/ère en agriculture biodynamique</c:v>
                </c:pt>
                <c:pt idx="4">
                  <c:v>Particper à plus de formations du FiBL</c:v>
                </c:pt>
                <c:pt idx="5">
                  <c:v>Participer à des formations en ligne</c:v>
                </c:pt>
                <c:pt idx="6">
                  <c:v>Je participerais plus souvent à une formation continue si l'offre était plus étoffée</c:v>
                </c:pt>
              </c:strCache>
            </c:strRef>
          </c:cat>
          <c:val>
            <c:numRef>
              <c:f>Lernarten!$Q$526:$W$526</c:f>
              <c:numCache>
                <c:formatCode>General</c:formatCode>
                <c:ptCount val="7"/>
                <c:pt idx="0">
                  <c:v>44</c:v>
                </c:pt>
                <c:pt idx="1">
                  <c:v>40</c:v>
                </c:pt>
                <c:pt idx="2">
                  <c:v>37</c:v>
                </c:pt>
                <c:pt idx="3">
                  <c:v>31</c:v>
                </c:pt>
                <c:pt idx="4">
                  <c:v>49</c:v>
                </c:pt>
                <c:pt idx="5">
                  <c:v>38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40-4E4F-91C3-8017E172214C}"/>
            </c:ext>
          </c:extLst>
        </c:ser>
        <c:ser>
          <c:idx val="2"/>
          <c:order val="2"/>
          <c:tx>
            <c:strRef>
              <c:f>Lernarten!$P$527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Lernarten!$Q$523:$W$523</c:f>
              <c:strCache>
                <c:ptCount val="7"/>
                <c:pt idx="0">
                  <c:v>Tours des champs</c:v>
                </c:pt>
                <c:pt idx="1">
                  <c:v>Groupe de travail en présence d'un expert</c:v>
                </c:pt>
                <c:pt idx="2">
                  <c:v>Visite d'un/e conseiller/ère en agriculture biologique</c:v>
                </c:pt>
                <c:pt idx="3">
                  <c:v>Visite d'un/e conseiller/ère en agriculture biodynamique</c:v>
                </c:pt>
                <c:pt idx="4">
                  <c:v>Particper à plus de formations du FiBL</c:v>
                </c:pt>
                <c:pt idx="5">
                  <c:v>Participer à des formations en ligne</c:v>
                </c:pt>
                <c:pt idx="6">
                  <c:v>Je participerais plus souvent à une formation continue si l'offre était plus étoffée</c:v>
                </c:pt>
              </c:strCache>
            </c:strRef>
          </c:cat>
          <c:val>
            <c:numRef>
              <c:f>Lernarten!$Q$527:$W$527</c:f>
              <c:numCache>
                <c:formatCode>General</c:formatCode>
                <c:ptCount val="7"/>
                <c:pt idx="0">
                  <c:v>86</c:v>
                </c:pt>
                <c:pt idx="1">
                  <c:v>82</c:v>
                </c:pt>
                <c:pt idx="2">
                  <c:v>80</c:v>
                </c:pt>
                <c:pt idx="3">
                  <c:v>37</c:v>
                </c:pt>
                <c:pt idx="4">
                  <c:v>71</c:v>
                </c:pt>
                <c:pt idx="5">
                  <c:v>40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40-4E4F-91C3-8017E172214C}"/>
            </c:ext>
          </c:extLst>
        </c:ser>
        <c:ser>
          <c:idx val="3"/>
          <c:order val="3"/>
          <c:tx>
            <c:strRef>
              <c:f>Lernarten!$P$528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Lernarten!$Q$523:$W$523</c:f>
              <c:strCache>
                <c:ptCount val="7"/>
                <c:pt idx="0">
                  <c:v>Tours des champs</c:v>
                </c:pt>
                <c:pt idx="1">
                  <c:v>Groupe de travail en présence d'un expert</c:v>
                </c:pt>
                <c:pt idx="2">
                  <c:v>Visite d'un/e conseiller/ère en agriculture biologique</c:v>
                </c:pt>
                <c:pt idx="3">
                  <c:v>Visite d'un/e conseiller/ère en agriculture biodynamique</c:v>
                </c:pt>
                <c:pt idx="4">
                  <c:v>Particper à plus de formations du FiBL</c:v>
                </c:pt>
                <c:pt idx="5">
                  <c:v>Participer à des formations en ligne</c:v>
                </c:pt>
                <c:pt idx="6">
                  <c:v>Je participerais plus souvent à une formation continue si l'offre était plus étoffée</c:v>
                </c:pt>
              </c:strCache>
            </c:strRef>
          </c:cat>
          <c:val>
            <c:numRef>
              <c:f>Lernarten!$Q$528:$W$528</c:f>
              <c:numCache>
                <c:formatCode>General</c:formatCode>
                <c:ptCount val="7"/>
                <c:pt idx="0">
                  <c:v>59</c:v>
                </c:pt>
                <c:pt idx="1">
                  <c:v>60</c:v>
                </c:pt>
                <c:pt idx="2">
                  <c:v>54</c:v>
                </c:pt>
                <c:pt idx="3">
                  <c:v>25</c:v>
                </c:pt>
                <c:pt idx="4">
                  <c:v>42</c:v>
                </c:pt>
                <c:pt idx="5">
                  <c:v>46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40-4E4F-91C3-8017E172214C}"/>
            </c:ext>
          </c:extLst>
        </c:ser>
        <c:ser>
          <c:idx val="4"/>
          <c:order val="4"/>
          <c:tx>
            <c:strRef>
              <c:f>Lernarten!$P$529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Lernarten!$Q$523:$W$523</c:f>
              <c:strCache>
                <c:ptCount val="7"/>
                <c:pt idx="0">
                  <c:v>Tours des champs</c:v>
                </c:pt>
                <c:pt idx="1">
                  <c:v>Groupe de travail en présence d'un expert</c:v>
                </c:pt>
                <c:pt idx="2">
                  <c:v>Visite d'un/e conseiller/ère en agriculture biologique</c:v>
                </c:pt>
                <c:pt idx="3">
                  <c:v>Visite d'un/e conseiller/ère en agriculture biodynamique</c:v>
                </c:pt>
                <c:pt idx="4">
                  <c:v>Particper à plus de formations du FiBL</c:v>
                </c:pt>
                <c:pt idx="5">
                  <c:v>Participer à des formations en ligne</c:v>
                </c:pt>
                <c:pt idx="6">
                  <c:v>Je participerais plus souvent à une formation continue si l'offre était plus étoffée</c:v>
                </c:pt>
              </c:strCache>
            </c:strRef>
          </c:cat>
          <c:val>
            <c:numRef>
              <c:f>Lernarten!$Q$529:$W$529</c:f>
              <c:numCache>
                <c:formatCode>General</c:formatCode>
                <c:ptCount val="7"/>
                <c:pt idx="0">
                  <c:v>46</c:v>
                </c:pt>
                <c:pt idx="1">
                  <c:v>49</c:v>
                </c:pt>
                <c:pt idx="2">
                  <c:v>39</c:v>
                </c:pt>
                <c:pt idx="3">
                  <c:v>32</c:v>
                </c:pt>
                <c:pt idx="4">
                  <c:v>25</c:v>
                </c:pt>
                <c:pt idx="5">
                  <c:v>61</c:v>
                </c:pt>
                <c:pt idx="6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40-4E4F-91C3-8017E1722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1945968"/>
        <c:axId val="651946952"/>
      </c:barChart>
      <c:catAx>
        <c:axId val="651945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1946952"/>
        <c:crosses val="autoZero"/>
        <c:auto val="1"/>
        <c:lblAlgn val="ctr"/>
        <c:lblOffset val="100"/>
        <c:noMultiLvlLbl val="0"/>
      </c:catAx>
      <c:valAx>
        <c:axId val="651946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194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54636575939816"/>
          <c:y val="9.6965517241379334E-2"/>
          <c:w val="0.50910894549061825"/>
          <c:h val="0.6205126255769752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Themen!$C$525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Themen!$D$524:$K$524</c:f>
              <c:strCache>
                <c:ptCount val="8"/>
                <c:pt idx="0">
                  <c:v>Fertilité/protection des sols : Analyse des sol physique, chimique et biologique</c:v>
                </c:pt>
                <c:pt idx="1">
                  <c:v>Fertilité/protection des sols : Interpretation d'un profil de sol à la bêche</c:v>
                </c:pt>
                <c:pt idx="2">
                  <c:v>Fertilité/protection des sols : Travail du sol réduit </c:v>
                </c:pt>
                <c:pt idx="3">
                  <c:v>Fertilité/protection des sols : Semis direct</c:v>
                </c:pt>
                <c:pt idx="4">
                  <c:v>Fertilité/protection des sols : Agriculture de conservation</c:v>
                </c:pt>
                <c:pt idx="5">
                  <c:v>Fertilité/protection des sols : Gestion de la matière organique et des composts</c:v>
                </c:pt>
                <c:pt idx="6">
                  <c:v>Fertilité/protection des sols : Appliquer les préparations biodynamiques</c:v>
                </c:pt>
                <c:pt idx="7">
                  <c:v>Fertilité/protection des sols : Utilisation de charbon végétal</c:v>
                </c:pt>
              </c:strCache>
            </c:strRef>
          </c:cat>
          <c:val>
            <c:numRef>
              <c:f>Themen!$D$525:$K$525</c:f>
              <c:numCache>
                <c:formatCode>General</c:formatCode>
                <c:ptCount val="8"/>
                <c:pt idx="0">
                  <c:v>36</c:v>
                </c:pt>
                <c:pt idx="1">
                  <c:v>41</c:v>
                </c:pt>
                <c:pt idx="2">
                  <c:v>50</c:v>
                </c:pt>
                <c:pt idx="3">
                  <c:v>76</c:v>
                </c:pt>
                <c:pt idx="4">
                  <c:v>38</c:v>
                </c:pt>
                <c:pt idx="5">
                  <c:v>29</c:v>
                </c:pt>
                <c:pt idx="6">
                  <c:v>69</c:v>
                </c:pt>
                <c:pt idx="7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F-4B7C-BB18-108F8D5CFB0A}"/>
            </c:ext>
          </c:extLst>
        </c:ser>
        <c:ser>
          <c:idx val="1"/>
          <c:order val="1"/>
          <c:tx>
            <c:strRef>
              <c:f>Themen!$C$526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Themen!$D$524:$K$524</c:f>
              <c:strCache>
                <c:ptCount val="8"/>
                <c:pt idx="0">
                  <c:v>Fertilité/protection des sols : Analyse des sol physique, chimique et biologique</c:v>
                </c:pt>
                <c:pt idx="1">
                  <c:v>Fertilité/protection des sols : Interpretation d'un profil de sol à la bêche</c:v>
                </c:pt>
                <c:pt idx="2">
                  <c:v>Fertilité/protection des sols : Travail du sol réduit </c:v>
                </c:pt>
                <c:pt idx="3">
                  <c:v>Fertilité/protection des sols : Semis direct</c:v>
                </c:pt>
                <c:pt idx="4">
                  <c:v>Fertilité/protection des sols : Agriculture de conservation</c:v>
                </c:pt>
                <c:pt idx="5">
                  <c:v>Fertilité/protection des sols : Gestion de la matière organique et des composts</c:v>
                </c:pt>
                <c:pt idx="6">
                  <c:v>Fertilité/protection des sols : Appliquer les préparations biodynamiques</c:v>
                </c:pt>
                <c:pt idx="7">
                  <c:v>Fertilité/protection des sols : Utilisation de charbon végétal</c:v>
                </c:pt>
              </c:strCache>
            </c:strRef>
          </c:cat>
          <c:val>
            <c:numRef>
              <c:f>Themen!$D$526:$K$526</c:f>
              <c:numCache>
                <c:formatCode>General</c:formatCode>
                <c:ptCount val="8"/>
                <c:pt idx="0">
                  <c:v>62</c:v>
                </c:pt>
                <c:pt idx="1">
                  <c:v>53</c:v>
                </c:pt>
                <c:pt idx="2">
                  <c:v>39</c:v>
                </c:pt>
                <c:pt idx="3">
                  <c:v>50</c:v>
                </c:pt>
                <c:pt idx="4">
                  <c:v>36</c:v>
                </c:pt>
                <c:pt idx="5">
                  <c:v>27</c:v>
                </c:pt>
                <c:pt idx="6">
                  <c:v>60</c:v>
                </c:pt>
                <c:pt idx="7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F-4B7C-BB18-108F8D5CFB0A}"/>
            </c:ext>
          </c:extLst>
        </c:ser>
        <c:ser>
          <c:idx val="2"/>
          <c:order val="2"/>
          <c:tx>
            <c:strRef>
              <c:f>Themen!$C$527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Themen!$D$524:$K$524</c:f>
              <c:strCache>
                <c:ptCount val="8"/>
                <c:pt idx="0">
                  <c:v>Fertilité/protection des sols : Analyse des sol physique, chimique et biologique</c:v>
                </c:pt>
                <c:pt idx="1">
                  <c:v>Fertilité/protection des sols : Interpretation d'un profil de sol à la bêche</c:v>
                </c:pt>
                <c:pt idx="2">
                  <c:v>Fertilité/protection des sols : Travail du sol réduit </c:v>
                </c:pt>
                <c:pt idx="3">
                  <c:v>Fertilité/protection des sols : Semis direct</c:v>
                </c:pt>
                <c:pt idx="4">
                  <c:v>Fertilité/protection des sols : Agriculture de conservation</c:v>
                </c:pt>
                <c:pt idx="5">
                  <c:v>Fertilité/protection des sols : Gestion de la matière organique et des composts</c:v>
                </c:pt>
                <c:pt idx="6">
                  <c:v>Fertilité/protection des sols : Appliquer les préparations biodynamiques</c:v>
                </c:pt>
                <c:pt idx="7">
                  <c:v>Fertilité/protection des sols : Utilisation de charbon végétal</c:v>
                </c:pt>
              </c:strCache>
            </c:strRef>
          </c:cat>
          <c:val>
            <c:numRef>
              <c:f>Themen!$D$527:$K$527</c:f>
              <c:numCache>
                <c:formatCode>General</c:formatCode>
                <c:ptCount val="8"/>
                <c:pt idx="0">
                  <c:v>87</c:v>
                </c:pt>
                <c:pt idx="1">
                  <c:v>78</c:v>
                </c:pt>
                <c:pt idx="2">
                  <c:v>54</c:v>
                </c:pt>
                <c:pt idx="3">
                  <c:v>54</c:v>
                </c:pt>
                <c:pt idx="4">
                  <c:v>74</c:v>
                </c:pt>
                <c:pt idx="5">
                  <c:v>65</c:v>
                </c:pt>
                <c:pt idx="6">
                  <c:v>52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3F-4B7C-BB18-108F8D5CFB0A}"/>
            </c:ext>
          </c:extLst>
        </c:ser>
        <c:ser>
          <c:idx val="3"/>
          <c:order val="3"/>
          <c:tx>
            <c:strRef>
              <c:f>Themen!$C$528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Themen!$D$524:$K$524</c:f>
              <c:strCache>
                <c:ptCount val="8"/>
                <c:pt idx="0">
                  <c:v>Fertilité/protection des sols : Analyse des sol physique, chimique et biologique</c:v>
                </c:pt>
                <c:pt idx="1">
                  <c:v>Fertilité/protection des sols : Interpretation d'un profil de sol à la bêche</c:v>
                </c:pt>
                <c:pt idx="2">
                  <c:v>Fertilité/protection des sols : Travail du sol réduit </c:v>
                </c:pt>
                <c:pt idx="3">
                  <c:v>Fertilité/protection des sols : Semis direct</c:v>
                </c:pt>
                <c:pt idx="4">
                  <c:v>Fertilité/protection des sols : Agriculture de conservation</c:v>
                </c:pt>
                <c:pt idx="5">
                  <c:v>Fertilité/protection des sols : Gestion de la matière organique et des composts</c:v>
                </c:pt>
                <c:pt idx="6">
                  <c:v>Fertilité/protection des sols : Appliquer les préparations biodynamiques</c:v>
                </c:pt>
                <c:pt idx="7">
                  <c:v>Fertilité/protection des sols : Utilisation de charbon végétal</c:v>
                </c:pt>
              </c:strCache>
            </c:strRef>
          </c:cat>
          <c:val>
            <c:numRef>
              <c:f>Themen!$D$528:$K$528</c:f>
              <c:numCache>
                <c:formatCode>General</c:formatCode>
                <c:ptCount val="8"/>
                <c:pt idx="0">
                  <c:v>67</c:v>
                </c:pt>
                <c:pt idx="1">
                  <c:v>74</c:v>
                </c:pt>
                <c:pt idx="2">
                  <c:v>73</c:v>
                </c:pt>
                <c:pt idx="3">
                  <c:v>56</c:v>
                </c:pt>
                <c:pt idx="4">
                  <c:v>71</c:v>
                </c:pt>
                <c:pt idx="5">
                  <c:v>80</c:v>
                </c:pt>
                <c:pt idx="6">
                  <c:v>51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3F-4B7C-BB18-108F8D5CFB0A}"/>
            </c:ext>
          </c:extLst>
        </c:ser>
        <c:ser>
          <c:idx val="4"/>
          <c:order val="4"/>
          <c:tx>
            <c:strRef>
              <c:f>Themen!$C$529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Themen!$D$524:$K$524</c:f>
              <c:strCache>
                <c:ptCount val="8"/>
                <c:pt idx="0">
                  <c:v>Fertilité/protection des sols : Analyse des sol physique, chimique et biologique</c:v>
                </c:pt>
                <c:pt idx="1">
                  <c:v>Fertilité/protection des sols : Interpretation d'un profil de sol à la bêche</c:v>
                </c:pt>
                <c:pt idx="2">
                  <c:v>Fertilité/protection des sols : Travail du sol réduit </c:v>
                </c:pt>
                <c:pt idx="3">
                  <c:v>Fertilité/protection des sols : Semis direct</c:v>
                </c:pt>
                <c:pt idx="4">
                  <c:v>Fertilité/protection des sols : Agriculture de conservation</c:v>
                </c:pt>
                <c:pt idx="5">
                  <c:v>Fertilité/protection des sols : Gestion de la matière organique et des composts</c:v>
                </c:pt>
                <c:pt idx="6">
                  <c:v>Fertilité/protection des sols : Appliquer les préparations biodynamiques</c:v>
                </c:pt>
                <c:pt idx="7">
                  <c:v>Fertilité/protection des sols : Utilisation de charbon végétal</c:v>
                </c:pt>
              </c:strCache>
            </c:strRef>
          </c:cat>
          <c:val>
            <c:numRef>
              <c:f>Themen!$D$529:$K$529</c:f>
              <c:numCache>
                <c:formatCode>General</c:formatCode>
                <c:ptCount val="8"/>
                <c:pt idx="0">
                  <c:v>69</c:v>
                </c:pt>
                <c:pt idx="1">
                  <c:v>57</c:v>
                </c:pt>
                <c:pt idx="2">
                  <c:v>87</c:v>
                </c:pt>
                <c:pt idx="3">
                  <c:v>52</c:v>
                </c:pt>
                <c:pt idx="4">
                  <c:v>67</c:v>
                </c:pt>
                <c:pt idx="5">
                  <c:v>128</c:v>
                </c:pt>
                <c:pt idx="6">
                  <c:v>63</c:v>
                </c:pt>
                <c:pt idx="7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3F-4B7C-BB18-108F8D5CF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0603392"/>
        <c:axId val="1000603720"/>
      </c:barChart>
      <c:catAx>
        <c:axId val="1000603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0603720"/>
        <c:crosses val="autoZero"/>
        <c:auto val="1"/>
        <c:lblAlgn val="ctr"/>
        <c:lblOffset val="100"/>
        <c:noMultiLvlLbl val="0"/>
      </c:catAx>
      <c:valAx>
        <c:axId val="1000603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060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Themen!$L$525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Themen!$M$524:$Q$524</c:f>
              <c:strCache>
                <c:ptCount val="5"/>
                <c:pt idx="0">
                  <c:v>Grandes cultures : Rotation de cultures</c:v>
                </c:pt>
                <c:pt idx="1">
                  <c:v>Grandes cultures : Choix des variétés </c:v>
                </c:pt>
                <c:pt idx="2">
                  <c:v>Grandes cultures : Association de cultures </c:v>
                </c:pt>
                <c:pt idx="3">
                  <c:v>Grandes cultures : Gestion des adventices </c:v>
                </c:pt>
                <c:pt idx="4">
                  <c:v>Grandes cultures : Cultures sans bétail</c:v>
                </c:pt>
              </c:strCache>
            </c:strRef>
          </c:cat>
          <c:val>
            <c:numRef>
              <c:f>Themen!$M$525:$Q$525</c:f>
              <c:numCache>
                <c:formatCode>General</c:formatCode>
                <c:ptCount val="5"/>
                <c:pt idx="0">
                  <c:v>45</c:v>
                </c:pt>
                <c:pt idx="1">
                  <c:v>44</c:v>
                </c:pt>
                <c:pt idx="2">
                  <c:v>36</c:v>
                </c:pt>
                <c:pt idx="3">
                  <c:v>26</c:v>
                </c:pt>
                <c:pt idx="4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4B-45C8-9AD2-3906C81116E4}"/>
            </c:ext>
          </c:extLst>
        </c:ser>
        <c:ser>
          <c:idx val="1"/>
          <c:order val="1"/>
          <c:tx>
            <c:strRef>
              <c:f>Themen!$L$526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Themen!$M$524:$Q$524</c:f>
              <c:strCache>
                <c:ptCount val="5"/>
                <c:pt idx="0">
                  <c:v>Grandes cultures : Rotation de cultures</c:v>
                </c:pt>
                <c:pt idx="1">
                  <c:v>Grandes cultures : Choix des variétés </c:v>
                </c:pt>
                <c:pt idx="2">
                  <c:v>Grandes cultures : Association de cultures </c:v>
                </c:pt>
                <c:pt idx="3">
                  <c:v>Grandes cultures : Gestion des adventices </c:v>
                </c:pt>
                <c:pt idx="4">
                  <c:v>Grandes cultures : Cultures sans bétail</c:v>
                </c:pt>
              </c:strCache>
            </c:strRef>
          </c:cat>
          <c:val>
            <c:numRef>
              <c:f>Themen!$M$526:$Q$526</c:f>
              <c:numCache>
                <c:formatCode>General</c:formatCode>
                <c:ptCount val="5"/>
                <c:pt idx="0">
                  <c:v>26</c:v>
                </c:pt>
                <c:pt idx="1">
                  <c:v>18</c:v>
                </c:pt>
                <c:pt idx="2">
                  <c:v>26</c:v>
                </c:pt>
                <c:pt idx="3">
                  <c:v>10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4B-45C8-9AD2-3906C81116E4}"/>
            </c:ext>
          </c:extLst>
        </c:ser>
        <c:ser>
          <c:idx val="2"/>
          <c:order val="2"/>
          <c:tx>
            <c:strRef>
              <c:f>Themen!$L$527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Themen!$M$524:$Q$524</c:f>
              <c:strCache>
                <c:ptCount val="5"/>
                <c:pt idx="0">
                  <c:v>Grandes cultures : Rotation de cultures</c:v>
                </c:pt>
                <c:pt idx="1">
                  <c:v>Grandes cultures : Choix des variétés </c:v>
                </c:pt>
                <c:pt idx="2">
                  <c:v>Grandes cultures : Association de cultures </c:v>
                </c:pt>
                <c:pt idx="3">
                  <c:v>Grandes cultures : Gestion des adventices </c:v>
                </c:pt>
                <c:pt idx="4">
                  <c:v>Grandes cultures : Cultures sans bétail</c:v>
                </c:pt>
              </c:strCache>
            </c:strRef>
          </c:cat>
          <c:val>
            <c:numRef>
              <c:f>Themen!$M$527:$Q$527</c:f>
              <c:numCache>
                <c:formatCode>General</c:formatCode>
                <c:ptCount val="5"/>
                <c:pt idx="0">
                  <c:v>40</c:v>
                </c:pt>
                <c:pt idx="1">
                  <c:v>36</c:v>
                </c:pt>
                <c:pt idx="2">
                  <c:v>46</c:v>
                </c:pt>
                <c:pt idx="3">
                  <c:v>30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4B-45C8-9AD2-3906C81116E4}"/>
            </c:ext>
          </c:extLst>
        </c:ser>
        <c:ser>
          <c:idx val="3"/>
          <c:order val="3"/>
          <c:tx>
            <c:strRef>
              <c:f>Themen!$L$528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Themen!$M$524:$Q$524</c:f>
              <c:strCache>
                <c:ptCount val="5"/>
                <c:pt idx="0">
                  <c:v>Grandes cultures : Rotation de cultures</c:v>
                </c:pt>
                <c:pt idx="1">
                  <c:v>Grandes cultures : Choix des variétés </c:v>
                </c:pt>
                <c:pt idx="2">
                  <c:v>Grandes cultures : Association de cultures </c:v>
                </c:pt>
                <c:pt idx="3">
                  <c:v>Grandes cultures : Gestion des adventices </c:v>
                </c:pt>
                <c:pt idx="4">
                  <c:v>Grandes cultures : Cultures sans bétail</c:v>
                </c:pt>
              </c:strCache>
            </c:strRef>
          </c:cat>
          <c:val>
            <c:numRef>
              <c:f>Themen!$M$528:$Q$528</c:f>
              <c:numCache>
                <c:formatCode>General</c:formatCode>
                <c:ptCount val="5"/>
                <c:pt idx="0">
                  <c:v>48</c:v>
                </c:pt>
                <c:pt idx="1">
                  <c:v>55</c:v>
                </c:pt>
                <c:pt idx="2">
                  <c:v>57</c:v>
                </c:pt>
                <c:pt idx="3">
                  <c:v>61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4B-45C8-9AD2-3906C81116E4}"/>
            </c:ext>
          </c:extLst>
        </c:ser>
        <c:ser>
          <c:idx val="4"/>
          <c:order val="4"/>
          <c:tx>
            <c:strRef>
              <c:f>Themen!$L$529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Themen!$M$524:$Q$524</c:f>
              <c:strCache>
                <c:ptCount val="5"/>
                <c:pt idx="0">
                  <c:v>Grandes cultures : Rotation de cultures</c:v>
                </c:pt>
                <c:pt idx="1">
                  <c:v>Grandes cultures : Choix des variétés </c:v>
                </c:pt>
                <c:pt idx="2">
                  <c:v>Grandes cultures : Association de cultures </c:v>
                </c:pt>
                <c:pt idx="3">
                  <c:v>Grandes cultures : Gestion des adventices </c:v>
                </c:pt>
                <c:pt idx="4">
                  <c:v>Grandes cultures : Cultures sans bétail</c:v>
                </c:pt>
              </c:strCache>
            </c:strRef>
          </c:cat>
          <c:val>
            <c:numRef>
              <c:f>Themen!$M$529:$Q$529</c:f>
              <c:numCache>
                <c:formatCode>General</c:formatCode>
                <c:ptCount val="5"/>
                <c:pt idx="0">
                  <c:v>73</c:v>
                </c:pt>
                <c:pt idx="1">
                  <c:v>79</c:v>
                </c:pt>
                <c:pt idx="2">
                  <c:v>72</c:v>
                </c:pt>
                <c:pt idx="3">
                  <c:v>119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4B-45C8-9AD2-3906C8111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5967880"/>
        <c:axId val="1005974112"/>
      </c:barChart>
      <c:catAx>
        <c:axId val="1005967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5974112"/>
        <c:crosses val="autoZero"/>
        <c:auto val="1"/>
        <c:lblAlgn val="ctr"/>
        <c:lblOffset val="100"/>
        <c:noMultiLvlLbl val="0"/>
      </c:catAx>
      <c:valAx>
        <c:axId val="1005974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596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Themen!$R$525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Themen!$S$524:$AB$524</c:f>
              <c:strCache>
                <c:ptCount val="10"/>
                <c:pt idx="0">
                  <c:v>Elevage bovin : Affouragement</c:v>
                </c:pt>
                <c:pt idx="1">
                  <c:v>Elevage bovin : Gestion des pâturages</c:v>
                </c:pt>
                <c:pt idx="2">
                  <c:v>Elevage bovin : Santé des animaux - médecine complémentaire: phytothérapie</c:v>
                </c:pt>
                <c:pt idx="3">
                  <c:v>Elevage bovin : Santé des animaux - médecine complémentaire: homéopathie</c:v>
                </c:pt>
                <c:pt idx="4">
                  <c:v>Elevage bovin : Stratégies d'élevage et de sélection adaptées à la situation</c:v>
                </c:pt>
                <c:pt idx="5">
                  <c:v>Elevage bovin : Elevage sous la vache-mère</c:v>
                </c:pt>
                <c:pt idx="6">
                  <c:v>Elevage bovin : Elevage de taureaux </c:v>
                </c:pt>
                <c:pt idx="7">
                  <c:v>Elevage bovin : Elevage de veaux sur leur domaine de naissance</c:v>
                </c:pt>
                <c:pt idx="8">
                  <c:v>Elevage bovin : Prolongation de la durée de vie et d'utilité</c:v>
                </c:pt>
                <c:pt idx="9">
                  <c:v>Elevage bovin : Ethologie et comportementalisme</c:v>
                </c:pt>
              </c:strCache>
            </c:strRef>
          </c:cat>
          <c:val>
            <c:numRef>
              <c:f>Themen!$S$525:$AB$525</c:f>
              <c:numCache>
                <c:formatCode>General</c:formatCode>
                <c:ptCount val="10"/>
                <c:pt idx="0">
                  <c:v>25</c:v>
                </c:pt>
                <c:pt idx="1">
                  <c:v>29</c:v>
                </c:pt>
                <c:pt idx="2">
                  <c:v>28</c:v>
                </c:pt>
                <c:pt idx="3">
                  <c:v>39</c:v>
                </c:pt>
                <c:pt idx="4">
                  <c:v>38</c:v>
                </c:pt>
                <c:pt idx="5">
                  <c:v>79</c:v>
                </c:pt>
                <c:pt idx="6">
                  <c:v>97</c:v>
                </c:pt>
                <c:pt idx="7">
                  <c:v>63</c:v>
                </c:pt>
                <c:pt idx="8">
                  <c:v>35</c:v>
                </c:pt>
                <c:pt idx="9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E-49C4-8E30-A64F5016E5E7}"/>
            </c:ext>
          </c:extLst>
        </c:ser>
        <c:ser>
          <c:idx val="1"/>
          <c:order val="1"/>
          <c:tx>
            <c:strRef>
              <c:f>Themen!$R$526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Themen!$S$524:$AB$524</c:f>
              <c:strCache>
                <c:ptCount val="10"/>
                <c:pt idx="0">
                  <c:v>Elevage bovin : Affouragement</c:v>
                </c:pt>
                <c:pt idx="1">
                  <c:v>Elevage bovin : Gestion des pâturages</c:v>
                </c:pt>
                <c:pt idx="2">
                  <c:v>Elevage bovin : Santé des animaux - médecine complémentaire: phytothérapie</c:v>
                </c:pt>
                <c:pt idx="3">
                  <c:v>Elevage bovin : Santé des animaux - médecine complémentaire: homéopathie</c:v>
                </c:pt>
                <c:pt idx="4">
                  <c:v>Elevage bovin : Stratégies d'élevage et de sélection adaptées à la situation</c:v>
                </c:pt>
                <c:pt idx="5">
                  <c:v>Elevage bovin : Elevage sous la vache-mère</c:v>
                </c:pt>
                <c:pt idx="6">
                  <c:v>Elevage bovin : Elevage de taureaux </c:v>
                </c:pt>
                <c:pt idx="7">
                  <c:v>Elevage bovin : Elevage de veaux sur leur domaine de naissance</c:v>
                </c:pt>
                <c:pt idx="8">
                  <c:v>Elevage bovin : Prolongation de la durée de vie et d'utilité</c:v>
                </c:pt>
                <c:pt idx="9">
                  <c:v>Elevage bovin : Ethologie et comportementalisme</c:v>
                </c:pt>
              </c:strCache>
            </c:strRef>
          </c:cat>
          <c:val>
            <c:numRef>
              <c:f>Themen!$S$526:$AB$526</c:f>
              <c:numCache>
                <c:formatCode>General</c:formatCode>
                <c:ptCount val="10"/>
                <c:pt idx="0">
                  <c:v>26</c:v>
                </c:pt>
                <c:pt idx="1">
                  <c:v>25</c:v>
                </c:pt>
                <c:pt idx="2">
                  <c:v>24</c:v>
                </c:pt>
                <c:pt idx="3">
                  <c:v>22</c:v>
                </c:pt>
                <c:pt idx="4">
                  <c:v>33</c:v>
                </c:pt>
                <c:pt idx="5">
                  <c:v>27</c:v>
                </c:pt>
                <c:pt idx="6">
                  <c:v>40</c:v>
                </c:pt>
                <c:pt idx="7">
                  <c:v>34</c:v>
                </c:pt>
                <c:pt idx="8">
                  <c:v>25</c:v>
                </c:pt>
                <c:pt idx="9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2E-49C4-8E30-A64F5016E5E7}"/>
            </c:ext>
          </c:extLst>
        </c:ser>
        <c:ser>
          <c:idx val="2"/>
          <c:order val="2"/>
          <c:tx>
            <c:strRef>
              <c:f>Themen!$R$527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Themen!$S$524:$AB$524</c:f>
              <c:strCache>
                <c:ptCount val="10"/>
                <c:pt idx="0">
                  <c:v>Elevage bovin : Affouragement</c:v>
                </c:pt>
                <c:pt idx="1">
                  <c:v>Elevage bovin : Gestion des pâturages</c:v>
                </c:pt>
                <c:pt idx="2">
                  <c:v>Elevage bovin : Santé des animaux - médecine complémentaire: phytothérapie</c:v>
                </c:pt>
                <c:pt idx="3">
                  <c:v>Elevage bovin : Santé des animaux - médecine complémentaire: homéopathie</c:v>
                </c:pt>
                <c:pt idx="4">
                  <c:v>Elevage bovin : Stratégies d'élevage et de sélection adaptées à la situation</c:v>
                </c:pt>
                <c:pt idx="5">
                  <c:v>Elevage bovin : Elevage sous la vache-mère</c:v>
                </c:pt>
                <c:pt idx="6">
                  <c:v>Elevage bovin : Elevage de taureaux </c:v>
                </c:pt>
                <c:pt idx="7">
                  <c:v>Elevage bovin : Elevage de veaux sur leur domaine de naissance</c:v>
                </c:pt>
                <c:pt idx="8">
                  <c:v>Elevage bovin : Prolongation de la durée de vie et d'utilité</c:v>
                </c:pt>
                <c:pt idx="9">
                  <c:v>Elevage bovin : Ethologie et comportementalisme</c:v>
                </c:pt>
              </c:strCache>
            </c:strRef>
          </c:cat>
          <c:val>
            <c:numRef>
              <c:f>Themen!$S$527:$AB$527</c:f>
              <c:numCache>
                <c:formatCode>General</c:formatCode>
                <c:ptCount val="10"/>
                <c:pt idx="0">
                  <c:v>60</c:v>
                </c:pt>
                <c:pt idx="1">
                  <c:v>58</c:v>
                </c:pt>
                <c:pt idx="2">
                  <c:v>46</c:v>
                </c:pt>
                <c:pt idx="3">
                  <c:v>39</c:v>
                </c:pt>
                <c:pt idx="4">
                  <c:v>62</c:v>
                </c:pt>
                <c:pt idx="5">
                  <c:v>32</c:v>
                </c:pt>
                <c:pt idx="6">
                  <c:v>38</c:v>
                </c:pt>
                <c:pt idx="7">
                  <c:v>52</c:v>
                </c:pt>
                <c:pt idx="8">
                  <c:v>49</c:v>
                </c:pt>
                <c:pt idx="9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2E-49C4-8E30-A64F5016E5E7}"/>
            </c:ext>
          </c:extLst>
        </c:ser>
        <c:ser>
          <c:idx val="3"/>
          <c:order val="3"/>
          <c:tx>
            <c:strRef>
              <c:f>Themen!$R$528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Themen!$S$524:$AB$524</c:f>
              <c:strCache>
                <c:ptCount val="10"/>
                <c:pt idx="0">
                  <c:v>Elevage bovin : Affouragement</c:v>
                </c:pt>
                <c:pt idx="1">
                  <c:v>Elevage bovin : Gestion des pâturages</c:v>
                </c:pt>
                <c:pt idx="2">
                  <c:v>Elevage bovin : Santé des animaux - médecine complémentaire: phytothérapie</c:v>
                </c:pt>
                <c:pt idx="3">
                  <c:v>Elevage bovin : Santé des animaux - médecine complémentaire: homéopathie</c:v>
                </c:pt>
                <c:pt idx="4">
                  <c:v>Elevage bovin : Stratégies d'élevage et de sélection adaptées à la situation</c:v>
                </c:pt>
                <c:pt idx="5">
                  <c:v>Elevage bovin : Elevage sous la vache-mère</c:v>
                </c:pt>
                <c:pt idx="6">
                  <c:v>Elevage bovin : Elevage de taureaux </c:v>
                </c:pt>
                <c:pt idx="7">
                  <c:v>Elevage bovin : Elevage de veaux sur leur domaine de naissance</c:v>
                </c:pt>
                <c:pt idx="8">
                  <c:v>Elevage bovin : Prolongation de la durée de vie et d'utilité</c:v>
                </c:pt>
                <c:pt idx="9">
                  <c:v>Elevage bovin : Ethologie et comportementalisme</c:v>
                </c:pt>
              </c:strCache>
            </c:strRef>
          </c:cat>
          <c:val>
            <c:numRef>
              <c:f>Themen!$S$528:$AB$528</c:f>
              <c:numCache>
                <c:formatCode>General</c:formatCode>
                <c:ptCount val="10"/>
                <c:pt idx="0">
                  <c:v>61</c:v>
                </c:pt>
                <c:pt idx="1">
                  <c:v>76</c:v>
                </c:pt>
                <c:pt idx="2">
                  <c:v>75</c:v>
                </c:pt>
                <c:pt idx="3">
                  <c:v>67</c:v>
                </c:pt>
                <c:pt idx="4">
                  <c:v>58</c:v>
                </c:pt>
                <c:pt idx="5">
                  <c:v>36</c:v>
                </c:pt>
                <c:pt idx="6">
                  <c:v>28</c:v>
                </c:pt>
                <c:pt idx="7">
                  <c:v>53</c:v>
                </c:pt>
                <c:pt idx="8">
                  <c:v>60</c:v>
                </c:pt>
                <c:pt idx="9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2E-49C4-8E30-A64F5016E5E7}"/>
            </c:ext>
          </c:extLst>
        </c:ser>
        <c:ser>
          <c:idx val="4"/>
          <c:order val="4"/>
          <c:tx>
            <c:strRef>
              <c:f>Themen!$R$529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Themen!$S$524:$AB$524</c:f>
              <c:strCache>
                <c:ptCount val="10"/>
                <c:pt idx="0">
                  <c:v>Elevage bovin : Affouragement</c:v>
                </c:pt>
                <c:pt idx="1">
                  <c:v>Elevage bovin : Gestion des pâturages</c:v>
                </c:pt>
                <c:pt idx="2">
                  <c:v>Elevage bovin : Santé des animaux - médecine complémentaire: phytothérapie</c:v>
                </c:pt>
                <c:pt idx="3">
                  <c:v>Elevage bovin : Santé des animaux - médecine complémentaire: homéopathie</c:v>
                </c:pt>
                <c:pt idx="4">
                  <c:v>Elevage bovin : Stratégies d'élevage et de sélection adaptées à la situation</c:v>
                </c:pt>
                <c:pt idx="5">
                  <c:v>Elevage bovin : Elevage sous la vache-mère</c:v>
                </c:pt>
                <c:pt idx="6">
                  <c:v>Elevage bovin : Elevage de taureaux </c:v>
                </c:pt>
                <c:pt idx="7">
                  <c:v>Elevage bovin : Elevage de veaux sur leur domaine de naissance</c:v>
                </c:pt>
                <c:pt idx="8">
                  <c:v>Elevage bovin : Prolongation de la durée de vie et d'utilité</c:v>
                </c:pt>
                <c:pt idx="9">
                  <c:v>Elevage bovin : Ethologie et comportementalisme</c:v>
                </c:pt>
              </c:strCache>
            </c:strRef>
          </c:cat>
          <c:val>
            <c:numRef>
              <c:f>Themen!$S$529:$AB$529</c:f>
              <c:numCache>
                <c:formatCode>General</c:formatCode>
                <c:ptCount val="10"/>
                <c:pt idx="0">
                  <c:v>98</c:v>
                </c:pt>
                <c:pt idx="1">
                  <c:v>82</c:v>
                </c:pt>
                <c:pt idx="2">
                  <c:v>92</c:v>
                </c:pt>
                <c:pt idx="3">
                  <c:v>103</c:v>
                </c:pt>
                <c:pt idx="4">
                  <c:v>65</c:v>
                </c:pt>
                <c:pt idx="5">
                  <c:v>70</c:v>
                </c:pt>
                <c:pt idx="6">
                  <c:v>27</c:v>
                </c:pt>
                <c:pt idx="7">
                  <c:v>45</c:v>
                </c:pt>
                <c:pt idx="8">
                  <c:v>85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2E-49C4-8E30-A64F5016E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8191432"/>
        <c:axId val="1008193072"/>
      </c:barChart>
      <c:catAx>
        <c:axId val="1008191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8193072"/>
        <c:crosses val="autoZero"/>
        <c:auto val="1"/>
        <c:lblAlgn val="ctr"/>
        <c:lblOffset val="100"/>
        <c:noMultiLvlLbl val="0"/>
      </c:catAx>
      <c:valAx>
        <c:axId val="1008193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819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Themen!$AC$525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Themen!$AD$524:$AJ$524</c:f>
              <c:strCache>
                <c:ptCount val="7"/>
                <c:pt idx="0">
                  <c:v>Elevage de volaille : Soutenir la santé des animaux</c:v>
                </c:pt>
                <c:pt idx="1">
                  <c:v>Elevage de volaille : Stratégies d'affouragement</c:v>
                </c:pt>
                <c:pt idx="2">
                  <c:v>Elevage de volaille : Choix de race pour les poules pondeuses</c:v>
                </c:pt>
                <c:pt idx="3">
                  <c:v>Elevage de volaille : Choix de race pour les poules à engraissement </c:v>
                </c:pt>
                <c:pt idx="4">
                  <c:v>Elevage de volaille : Choix de race pour les poules à double usage</c:v>
                </c:pt>
                <c:pt idx="5">
                  <c:v>Elevage de volaille : Stratégies de prolongation de vie et de l'utilité</c:v>
                </c:pt>
                <c:pt idx="6">
                  <c:v>Elevage de volaille : Gestion et aménagement des parcs et de l'habitat</c:v>
                </c:pt>
              </c:strCache>
            </c:strRef>
          </c:cat>
          <c:val>
            <c:numRef>
              <c:f>Themen!$AD$525:$AJ$525</c:f>
              <c:numCache>
                <c:formatCode>General</c:formatCode>
                <c:ptCount val="7"/>
                <c:pt idx="0">
                  <c:v>40</c:v>
                </c:pt>
                <c:pt idx="1">
                  <c:v>40</c:v>
                </c:pt>
                <c:pt idx="2">
                  <c:v>43</c:v>
                </c:pt>
                <c:pt idx="3">
                  <c:v>74</c:v>
                </c:pt>
                <c:pt idx="4">
                  <c:v>40</c:v>
                </c:pt>
                <c:pt idx="5">
                  <c:v>36</c:v>
                </c:pt>
                <c:pt idx="6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1-4B04-8127-BF39A11FA6F6}"/>
            </c:ext>
          </c:extLst>
        </c:ser>
        <c:ser>
          <c:idx val="1"/>
          <c:order val="1"/>
          <c:tx>
            <c:strRef>
              <c:f>Themen!$AC$526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Themen!$AD$524:$AJ$524</c:f>
              <c:strCache>
                <c:ptCount val="7"/>
                <c:pt idx="0">
                  <c:v>Elevage de volaille : Soutenir la santé des animaux</c:v>
                </c:pt>
                <c:pt idx="1">
                  <c:v>Elevage de volaille : Stratégies d'affouragement</c:v>
                </c:pt>
                <c:pt idx="2">
                  <c:v>Elevage de volaille : Choix de race pour les poules pondeuses</c:v>
                </c:pt>
                <c:pt idx="3">
                  <c:v>Elevage de volaille : Choix de race pour les poules à engraissement </c:v>
                </c:pt>
                <c:pt idx="4">
                  <c:v>Elevage de volaille : Choix de race pour les poules à double usage</c:v>
                </c:pt>
                <c:pt idx="5">
                  <c:v>Elevage de volaille : Stratégies de prolongation de vie et de l'utilité</c:v>
                </c:pt>
                <c:pt idx="6">
                  <c:v>Elevage de volaille : Gestion et aménagement des parcs et de l'habitat</c:v>
                </c:pt>
              </c:strCache>
            </c:strRef>
          </c:cat>
          <c:val>
            <c:numRef>
              <c:f>Themen!$AD$526:$AJ$526</c:f>
              <c:numCache>
                <c:formatCode>General</c:formatCode>
                <c:ptCount val="7"/>
                <c:pt idx="0">
                  <c:v>9</c:v>
                </c:pt>
                <c:pt idx="1">
                  <c:v>19</c:v>
                </c:pt>
                <c:pt idx="2">
                  <c:v>18</c:v>
                </c:pt>
                <c:pt idx="3">
                  <c:v>16</c:v>
                </c:pt>
                <c:pt idx="4">
                  <c:v>12</c:v>
                </c:pt>
                <c:pt idx="5">
                  <c:v>12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1-4B04-8127-BF39A11FA6F6}"/>
            </c:ext>
          </c:extLst>
        </c:ser>
        <c:ser>
          <c:idx val="2"/>
          <c:order val="2"/>
          <c:tx>
            <c:strRef>
              <c:f>Themen!$AC$527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Themen!$AD$524:$AJ$524</c:f>
              <c:strCache>
                <c:ptCount val="7"/>
                <c:pt idx="0">
                  <c:v>Elevage de volaille : Soutenir la santé des animaux</c:v>
                </c:pt>
                <c:pt idx="1">
                  <c:v>Elevage de volaille : Stratégies d'affouragement</c:v>
                </c:pt>
                <c:pt idx="2">
                  <c:v>Elevage de volaille : Choix de race pour les poules pondeuses</c:v>
                </c:pt>
                <c:pt idx="3">
                  <c:v>Elevage de volaille : Choix de race pour les poules à engraissement </c:v>
                </c:pt>
                <c:pt idx="4">
                  <c:v>Elevage de volaille : Choix de race pour les poules à double usage</c:v>
                </c:pt>
                <c:pt idx="5">
                  <c:v>Elevage de volaille : Stratégies de prolongation de vie et de l'utilité</c:v>
                </c:pt>
                <c:pt idx="6">
                  <c:v>Elevage de volaille : Gestion et aménagement des parcs et de l'habitat</c:v>
                </c:pt>
              </c:strCache>
            </c:strRef>
          </c:cat>
          <c:val>
            <c:numRef>
              <c:f>Themen!$AD$527:$AJ$527</c:f>
              <c:numCache>
                <c:formatCode>General</c:formatCode>
                <c:ptCount val="7"/>
                <c:pt idx="0">
                  <c:v>28</c:v>
                </c:pt>
                <c:pt idx="1">
                  <c:v>32</c:v>
                </c:pt>
                <c:pt idx="2">
                  <c:v>28</c:v>
                </c:pt>
                <c:pt idx="3">
                  <c:v>19</c:v>
                </c:pt>
                <c:pt idx="4">
                  <c:v>27</c:v>
                </c:pt>
                <c:pt idx="5">
                  <c:v>27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21-4B04-8127-BF39A11FA6F6}"/>
            </c:ext>
          </c:extLst>
        </c:ser>
        <c:ser>
          <c:idx val="3"/>
          <c:order val="3"/>
          <c:tx>
            <c:strRef>
              <c:f>Themen!$AC$528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Themen!$AD$524:$AJ$524</c:f>
              <c:strCache>
                <c:ptCount val="7"/>
                <c:pt idx="0">
                  <c:v>Elevage de volaille : Soutenir la santé des animaux</c:v>
                </c:pt>
                <c:pt idx="1">
                  <c:v>Elevage de volaille : Stratégies d'affouragement</c:v>
                </c:pt>
                <c:pt idx="2">
                  <c:v>Elevage de volaille : Choix de race pour les poules pondeuses</c:v>
                </c:pt>
                <c:pt idx="3">
                  <c:v>Elevage de volaille : Choix de race pour les poules à engraissement </c:v>
                </c:pt>
                <c:pt idx="4">
                  <c:v>Elevage de volaille : Choix de race pour les poules à double usage</c:v>
                </c:pt>
                <c:pt idx="5">
                  <c:v>Elevage de volaille : Stratégies de prolongation de vie et de l'utilité</c:v>
                </c:pt>
                <c:pt idx="6">
                  <c:v>Elevage de volaille : Gestion et aménagement des parcs et de l'habitat</c:v>
                </c:pt>
              </c:strCache>
            </c:strRef>
          </c:cat>
          <c:val>
            <c:numRef>
              <c:f>Themen!$AD$528:$AJ$528</c:f>
              <c:numCache>
                <c:formatCode>General</c:formatCode>
                <c:ptCount val="7"/>
                <c:pt idx="0">
                  <c:v>38</c:v>
                </c:pt>
                <c:pt idx="1">
                  <c:v>31</c:v>
                </c:pt>
                <c:pt idx="2">
                  <c:v>32</c:v>
                </c:pt>
                <c:pt idx="3">
                  <c:v>19</c:v>
                </c:pt>
                <c:pt idx="4">
                  <c:v>25</c:v>
                </c:pt>
                <c:pt idx="5">
                  <c:v>29</c:v>
                </c:pt>
                <c:pt idx="6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21-4B04-8127-BF39A11FA6F6}"/>
            </c:ext>
          </c:extLst>
        </c:ser>
        <c:ser>
          <c:idx val="4"/>
          <c:order val="4"/>
          <c:tx>
            <c:strRef>
              <c:f>Themen!$AC$529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Themen!$AD$524:$AJ$524</c:f>
              <c:strCache>
                <c:ptCount val="7"/>
                <c:pt idx="0">
                  <c:v>Elevage de volaille : Soutenir la santé des animaux</c:v>
                </c:pt>
                <c:pt idx="1">
                  <c:v>Elevage de volaille : Stratégies d'affouragement</c:v>
                </c:pt>
                <c:pt idx="2">
                  <c:v>Elevage de volaille : Choix de race pour les poules pondeuses</c:v>
                </c:pt>
                <c:pt idx="3">
                  <c:v>Elevage de volaille : Choix de race pour les poules à engraissement </c:v>
                </c:pt>
                <c:pt idx="4">
                  <c:v>Elevage de volaille : Choix de race pour les poules à double usage</c:v>
                </c:pt>
                <c:pt idx="5">
                  <c:v>Elevage de volaille : Stratégies de prolongation de vie et de l'utilité</c:v>
                </c:pt>
                <c:pt idx="6">
                  <c:v>Elevage de volaille : Gestion et aménagement des parcs et de l'habitat</c:v>
                </c:pt>
              </c:strCache>
            </c:strRef>
          </c:cat>
          <c:val>
            <c:numRef>
              <c:f>Themen!$AD$529:$AJ$529</c:f>
              <c:numCache>
                <c:formatCode>General</c:formatCode>
                <c:ptCount val="7"/>
                <c:pt idx="0">
                  <c:v>53</c:v>
                </c:pt>
                <c:pt idx="1">
                  <c:v>38</c:v>
                </c:pt>
                <c:pt idx="2">
                  <c:v>36</c:v>
                </c:pt>
                <c:pt idx="3">
                  <c:v>12</c:v>
                </c:pt>
                <c:pt idx="4">
                  <c:v>55</c:v>
                </c:pt>
                <c:pt idx="5">
                  <c:v>49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21-4B04-8127-BF39A11FA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3039400"/>
        <c:axId val="593035792"/>
      </c:barChart>
      <c:catAx>
        <c:axId val="593039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3035792"/>
        <c:crosses val="autoZero"/>
        <c:auto val="1"/>
        <c:lblAlgn val="ctr"/>
        <c:lblOffset val="100"/>
        <c:noMultiLvlLbl val="0"/>
      </c:catAx>
      <c:valAx>
        <c:axId val="593035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303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Themen!$AK$525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Themen!$AL$524:$AQ$524</c:f>
              <c:strCache>
                <c:ptCount val="6"/>
                <c:pt idx="0">
                  <c:v>Schweinehaltung : Ferkelgesundheit</c:v>
                </c:pt>
                <c:pt idx="1">
                  <c:v>Elevage de porcs : Santé des porcelets</c:v>
                </c:pt>
                <c:pt idx="2">
                  <c:v>Elevage de porcs : Santé des gorets</c:v>
                </c:pt>
                <c:pt idx="3">
                  <c:v>Elevage de porcs : Nourriture</c:v>
                </c:pt>
                <c:pt idx="4">
                  <c:v>Elevage de porcs : Choix de la race</c:v>
                </c:pt>
                <c:pt idx="5">
                  <c:v>Elevage de porcs : Réduction d'antibiotiques</c:v>
                </c:pt>
              </c:strCache>
            </c:strRef>
          </c:cat>
          <c:val>
            <c:numRef>
              <c:f>Themen!$AL$525:$AQ$525</c:f>
              <c:numCache>
                <c:formatCode>General</c:formatCode>
                <c:ptCount val="6"/>
                <c:pt idx="0">
                  <c:v>60</c:v>
                </c:pt>
                <c:pt idx="1">
                  <c:v>58</c:v>
                </c:pt>
                <c:pt idx="2">
                  <c:v>53</c:v>
                </c:pt>
                <c:pt idx="3">
                  <c:v>53</c:v>
                </c:pt>
                <c:pt idx="4">
                  <c:v>58</c:v>
                </c:pt>
                <c:pt idx="5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D-46E3-A466-0396E53A83E3}"/>
            </c:ext>
          </c:extLst>
        </c:ser>
        <c:ser>
          <c:idx val="1"/>
          <c:order val="1"/>
          <c:tx>
            <c:strRef>
              <c:f>Themen!$AK$526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Themen!$AL$524:$AQ$524</c:f>
              <c:strCache>
                <c:ptCount val="6"/>
                <c:pt idx="0">
                  <c:v>Schweinehaltung : Ferkelgesundheit</c:v>
                </c:pt>
                <c:pt idx="1">
                  <c:v>Elevage de porcs : Santé des porcelets</c:v>
                </c:pt>
                <c:pt idx="2">
                  <c:v>Elevage de porcs : Santé des gorets</c:v>
                </c:pt>
                <c:pt idx="3">
                  <c:v>Elevage de porcs : Nourriture</c:v>
                </c:pt>
                <c:pt idx="4">
                  <c:v>Elevage de porcs : Choix de la race</c:v>
                </c:pt>
                <c:pt idx="5">
                  <c:v>Elevage de porcs : Réduction d'antibiotiques</c:v>
                </c:pt>
              </c:strCache>
            </c:strRef>
          </c:cat>
          <c:val>
            <c:numRef>
              <c:f>Themen!$AL$526:$AQ$526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8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8D-46E3-A466-0396E53A83E3}"/>
            </c:ext>
          </c:extLst>
        </c:ser>
        <c:ser>
          <c:idx val="2"/>
          <c:order val="2"/>
          <c:tx>
            <c:strRef>
              <c:f>Themen!$AK$527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Themen!$AL$524:$AQ$524</c:f>
              <c:strCache>
                <c:ptCount val="6"/>
                <c:pt idx="0">
                  <c:v>Schweinehaltung : Ferkelgesundheit</c:v>
                </c:pt>
                <c:pt idx="1">
                  <c:v>Elevage de porcs : Santé des porcelets</c:v>
                </c:pt>
                <c:pt idx="2">
                  <c:v>Elevage de porcs : Santé des gorets</c:v>
                </c:pt>
                <c:pt idx="3">
                  <c:v>Elevage de porcs : Nourriture</c:v>
                </c:pt>
                <c:pt idx="4">
                  <c:v>Elevage de porcs : Choix de la race</c:v>
                </c:pt>
                <c:pt idx="5">
                  <c:v>Elevage de porcs : Réduction d'antibiotiques</c:v>
                </c:pt>
              </c:strCache>
            </c:strRef>
          </c:cat>
          <c:val>
            <c:numRef>
              <c:f>Themen!$AL$527:$AQ$527</c:f>
              <c:numCache>
                <c:formatCode>General</c:formatCode>
                <c:ptCount val="6"/>
                <c:pt idx="0">
                  <c:v>18</c:v>
                </c:pt>
                <c:pt idx="1">
                  <c:v>18</c:v>
                </c:pt>
                <c:pt idx="2">
                  <c:v>14</c:v>
                </c:pt>
                <c:pt idx="3">
                  <c:v>14</c:v>
                </c:pt>
                <c:pt idx="4">
                  <c:v>11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8D-46E3-A466-0396E53A83E3}"/>
            </c:ext>
          </c:extLst>
        </c:ser>
        <c:ser>
          <c:idx val="3"/>
          <c:order val="3"/>
          <c:tx>
            <c:strRef>
              <c:f>Themen!$AK$528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Themen!$AL$524:$AQ$524</c:f>
              <c:strCache>
                <c:ptCount val="6"/>
                <c:pt idx="0">
                  <c:v>Schweinehaltung : Ferkelgesundheit</c:v>
                </c:pt>
                <c:pt idx="1">
                  <c:v>Elevage de porcs : Santé des porcelets</c:v>
                </c:pt>
                <c:pt idx="2">
                  <c:v>Elevage de porcs : Santé des gorets</c:v>
                </c:pt>
                <c:pt idx="3">
                  <c:v>Elevage de porcs : Nourriture</c:v>
                </c:pt>
                <c:pt idx="4">
                  <c:v>Elevage de porcs : Choix de la race</c:v>
                </c:pt>
                <c:pt idx="5">
                  <c:v>Elevage de porcs : Réduction d'antibiotiques</c:v>
                </c:pt>
              </c:strCache>
            </c:strRef>
          </c:cat>
          <c:val>
            <c:numRef>
              <c:f>Themen!$AL$528:$AQ$528</c:f>
              <c:numCache>
                <c:formatCode>General</c:formatCode>
                <c:ptCount val="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16</c:v>
                </c:pt>
                <c:pt idx="4">
                  <c:v>16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8D-46E3-A466-0396E53A83E3}"/>
            </c:ext>
          </c:extLst>
        </c:ser>
        <c:ser>
          <c:idx val="4"/>
          <c:order val="4"/>
          <c:tx>
            <c:strRef>
              <c:f>Themen!$AK$529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Themen!$AL$524:$AQ$524</c:f>
              <c:strCache>
                <c:ptCount val="6"/>
                <c:pt idx="0">
                  <c:v>Schweinehaltung : Ferkelgesundheit</c:v>
                </c:pt>
                <c:pt idx="1">
                  <c:v>Elevage de porcs : Santé des porcelets</c:v>
                </c:pt>
                <c:pt idx="2">
                  <c:v>Elevage de porcs : Santé des gorets</c:v>
                </c:pt>
                <c:pt idx="3">
                  <c:v>Elevage de porcs : Nourriture</c:v>
                </c:pt>
                <c:pt idx="4">
                  <c:v>Elevage de porcs : Choix de la race</c:v>
                </c:pt>
                <c:pt idx="5">
                  <c:v>Elevage de porcs : Réduction d'antibiotiques</c:v>
                </c:pt>
              </c:strCache>
            </c:strRef>
          </c:cat>
          <c:val>
            <c:numRef>
              <c:f>Themen!$AL$529:$AQ$529</c:f>
              <c:numCache>
                <c:formatCode>General</c:formatCode>
                <c:ptCount val="6"/>
                <c:pt idx="0">
                  <c:v>23</c:v>
                </c:pt>
                <c:pt idx="1">
                  <c:v>26</c:v>
                </c:pt>
                <c:pt idx="2">
                  <c:v>34</c:v>
                </c:pt>
                <c:pt idx="3">
                  <c:v>36</c:v>
                </c:pt>
                <c:pt idx="4">
                  <c:v>26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8D-46E3-A466-0396E53A8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0849512"/>
        <c:axId val="740850168"/>
      </c:barChart>
      <c:catAx>
        <c:axId val="740849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0850168"/>
        <c:crosses val="autoZero"/>
        <c:auto val="1"/>
        <c:lblAlgn val="ctr"/>
        <c:lblOffset val="100"/>
        <c:noMultiLvlLbl val="0"/>
      </c:catAx>
      <c:valAx>
        <c:axId val="740850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0849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Themen!$AR$525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Themen!$AS$524:$AW$524</c:f>
              <c:strCache>
                <c:ptCount val="5"/>
                <c:pt idx="0">
                  <c:v>Kompostierung : Erarbeitung des Kompostes </c:v>
                </c:pt>
                <c:pt idx="1">
                  <c:v>Compostage : Elaboration du compost</c:v>
                </c:pt>
                <c:pt idx="2">
                  <c:v>Compostage : Utilisation du compost</c:v>
                </c:pt>
                <c:pt idx="3">
                  <c:v>Compostage : Compost de fumier</c:v>
                </c:pt>
                <c:pt idx="4">
                  <c:v>Compostage : Compost de matières végétales</c:v>
                </c:pt>
              </c:strCache>
            </c:strRef>
          </c:cat>
          <c:val>
            <c:numRef>
              <c:f>Themen!$AS$525:$AW$525</c:f>
              <c:numCache>
                <c:formatCode>General</c:formatCode>
                <c:ptCount val="5"/>
                <c:pt idx="0">
                  <c:v>31</c:v>
                </c:pt>
                <c:pt idx="1">
                  <c:v>28</c:v>
                </c:pt>
                <c:pt idx="2">
                  <c:v>29</c:v>
                </c:pt>
                <c:pt idx="3">
                  <c:v>34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FB-40AF-B415-3B5B7FB59D44}"/>
            </c:ext>
          </c:extLst>
        </c:ser>
        <c:ser>
          <c:idx val="1"/>
          <c:order val="1"/>
          <c:tx>
            <c:strRef>
              <c:f>Themen!$AR$526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Themen!$AS$524:$AW$524</c:f>
              <c:strCache>
                <c:ptCount val="5"/>
                <c:pt idx="0">
                  <c:v>Kompostierung : Erarbeitung des Kompostes </c:v>
                </c:pt>
                <c:pt idx="1">
                  <c:v>Compostage : Elaboration du compost</c:v>
                </c:pt>
                <c:pt idx="2">
                  <c:v>Compostage : Utilisation du compost</c:v>
                </c:pt>
                <c:pt idx="3">
                  <c:v>Compostage : Compost de fumier</c:v>
                </c:pt>
                <c:pt idx="4">
                  <c:v>Compostage : Compost de matières végétales</c:v>
                </c:pt>
              </c:strCache>
            </c:strRef>
          </c:cat>
          <c:val>
            <c:numRef>
              <c:f>Themen!$AS$526:$AW$526</c:f>
              <c:numCache>
                <c:formatCode>General</c:formatCode>
                <c:ptCount val="5"/>
                <c:pt idx="0">
                  <c:v>26</c:v>
                </c:pt>
                <c:pt idx="1">
                  <c:v>28</c:v>
                </c:pt>
                <c:pt idx="2">
                  <c:v>16</c:v>
                </c:pt>
                <c:pt idx="3">
                  <c:v>29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FB-40AF-B415-3B5B7FB59D44}"/>
            </c:ext>
          </c:extLst>
        </c:ser>
        <c:ser>
          <c:idx val="2"/>
          <c:order val="2"/>
          <c:tx>
            <c:strRef>
              <c:f>Themen!$AR$527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Themen!$AS$524:$AW$524</c:f>
              <c:strCache>
                <c:ptCount val="5"/>
                <c:pt idx="0">
                  <c:v>Kompostierung : Erarbeitung des Kompostes </c:v>
                </c:pt>
                <c:pt idx="1">
                  <c:v>Compostage : Elaboration du compost</c:v>
                </c:pt>
                <c:pt idx="2">
                  <c:v>Compostage : Utilisation du compost</c:v>
                </c:pt>
                <c:pt idx="3">
                  <c:v>Compostage : Compost de fumier</c:v>
                </c:pt>
                <c:pt idx="4">
                  <c:v>Compostage : Compost de matières végétales</c:v>
                </c:pt>
              </c:strCache>
            </c:strRef>
          </c:cat>
          <c:val>
            <c:numRef>
              <c:f>Themen!$AS$527:$AW$527</c:f>
              <c:numCache>
                <c:formatCode>General</c:formatCode>
                <c:ptCount val="5"/>
                <c:pt idx="0">
                  <c:v>50</c:v>
                </c:pt>
                <c:pt idx="1">
                  <c:v>56</c:v>
                </c:pt>
                <c:pt idx="2">
                  <c:v>36</c:v>
                </c:pt>
                <c:pt idx="3">
                  <c:v>50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FB-40AF-B415-3B5B7FB59D44}"/>
            </c:ext>
          </c:extLst>
        </c:ser>
        <c:ser>
          <c:idx val="3"/>
          <c:order val="3"/>
          <c:tx>
            <c:strRef>
              <c:f>Themen!$AR$528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Themen!$AS$524:$AW$524</c:f>
              <c:strCache>
                <c:ptCount val="5"/>
                <c:pt idx="0">
                  <c:v>Kompostierung : Erarbeitung des Kompostes </c:v>
                </c:pt>
                <c:pt idx="1">
                  <c:v>Compostage : Elaboration du compost</c:v>
                </c:pt>
                <c:pt idx="2">
                  <c:v>Compostage : Utilisation du compost</c:v>
                </c:pt>
                <c:pt idx="3">
                  <c:v>Compostage : Compost de fumier</c:v>
                </c:pt>
                <c:pt idx="4">
                  <c:v>Compostage : Compost de matières végétales</c:v>
                </c:pt>
              </c:strCache>
            </c:strRef>
          </c:cat>
          <c:val>
            <c:numRef>
              <c:f>Themen!$AS$528:$AW$528</c:f>
              <c:numCache>
                <c:formatCode>General</c:formatCode>
                <c:ptCount val="5"/>
                <c:pt idx="0">
                  <c:v>62</c:v>
                </c:pt>
                <c:pt idx="1">
                  <c:v>75</c:v>
                </c:pt>
                <c:pt idx="2">
                  <c:v>67</c:v>
                </c:pt>
                <c:pt idx="3">
                  <c:v>60</c:v>
                </c:pt>
                <c:pt idx="4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FB-40AF-B415-3B5B7FB59D44}"/>
            </c:ext>
          </c:extLst>
        </c:ser>
        <c:ser>
          <c:idx val="4"/>
          <c:order val="4"/>
          <c:tx>
            <c:strRef>
              <c:f>Themen!$AR$529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Themen!$AS$524:$AW$524</c:f>
              <c:strCache>
                <c:ptCount val="5"/>
                <c:pt idx="0">
                  <c:v>Kompostierung : Erarbeitung des Kompostes </c:v>
                </c:pt>
                <c:pt idx="1">
                  <c:v>Compostage : Elaboration du compost</c:v>
                </c:pt>
                <c:pt idx="2">
                  <c:v>Compostage : Utilisation du compost</c:v>
                </c:pt>
                <c:pt idx="3">
                  <c:v>Compostage : Compost de fumier</c:v>
                </c:pt>
                <c:pt idx="4">
                  <c:v>Compostage : Compost de matières végétales</c:v>
                </c:pt>
              </c:strCache>
            </c:strRef>
          </c:cat>
          <c:val>
            <c:numRef>
              <c:f>Themen!$AS$529:$AW$529</c:f>
              <c:numCache>
                <c:formatCode>General</c:formatCode>
                <c:ptCount val="5"/>
                <c:pt idx="0">
                  <c:v>102</c:v>
                </c:pt>
                <c:pt idx="1">
                  <c:v>85</c:v>
                </c:pt>
                <c:pt idx="2">
                  <c:v>124</c:v>
                </c:pt>
                <c:pt idx="3">
                  <c:v>88</c:v>
                </c:pt>
                <c:pt idx="4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FB-40AF-B415-3B5B7FB59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4499304"/>
        <c:axId val="594501928"/>
      </c:barChart>
      <c:catAx>
        <c:axId val="594499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4501928"/>
        <c:crosses val="autoZero"/>
        <c:auto val="1"/>
        <c:lblAlgn val="ctr"/>
        <c:lblOffset val="100"/>
        <c:noMultiLvlLbl val="0"/>
      </c:catAx>
      <c:valAx>
        <c:axId val="594501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4499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Themen!$AX$525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Themen!$AY$524:$BF$524</c:f>
              <c:strCache>
                <c:ptCount val="8"/>
                <c:pt idx="0">
                  <c:v>Maraîchage : Techniques de culture</c:v>
                </c:pt>
                <c:pt idx="1">
                  <c:v>Maraîchage : Choix des variétés</c:v>
                </c:pt>
                <c:pt idx="2">
                  <c:v>Maraîchage : Fertilisation</c:v>
                </c:pt>
                <c:pt idx="3">
                  <c:v>Maraîchage : Santé des plantes</c:v>
                </c:pt>
                <c:pt idx="4">
                  <c:v>Maraîchage : Plantes aromatiques et médicinales</c:v>
                </c:pt>
                <c:pt idx="5">
                  <c:v>Maraîchage : Associations de cultures</c:v>
                </c:pt>
                <c:pt idx="6">
                  <c:v>Maraîchage : Multiplication de semences</c:v>
                </c:pt>
                <c:pt idx="7">
                  <c:v>Maraîchage : Aménagement et praticité des zones cultivés</c:v>
                </c:pt>
              </c:strCache>
            </c:strRef>
          </c:cat>
          <c:val>
            <c:numRef>
              <c:f>Themen!$AY$525:$BF$525</c:f>
              <c:numCache>
                <c:formatCode>General</c:formatCode>
                <c:ptCount val="8"/>
                <c:pt idx="0">
                  <c:v>47</c:v>
                </c:pt>
                <c:pt idx="1">
                  <c:v>48</c:v>
                </c:pt>
                <c:pt idx="2">
                  <c:v>41</c:v>
                </c:pt>
                <c:pt idx="3">
                  <c:v>40</c:v>
                </c:pt>
                <c:pt idx="4">
                  <c:v>44</c:v>
                </c:pt>
                <c:pt idx="5">
                  <c:v>43</c:v>
                </c:pt>
                <c:pt idx="6">
                  <c:v>51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1-4B77-88F8-90FC7ED9BBA7}"/>
            </c:ext>
          </c:extLst>
        </c:ser>
        <c:ser>
          <c:idx val="1"/>
          <c:order val="1"/>
          <c:tx>
            <c:strRef>
              <c:f>Themen!$AX$526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Themen!$AY$524:$BF$524</c:f>
              <c:strCache>
                <c:ptCount val="8"/>
                <c:pt idx="0">
                  <c:v>Maraîchage : Techniques de culture</c:v>
                </c:pt>
                <c:pt idx="1">
                  <c:v>Maraîchage : Choix des variétés</c:v>
                </c:pt>
                <c:pt idx="2">
                  <c:v>Maraîchage : Fertilisation</c:v>
                </c:pt>
                <c:pt idx="3">
                  <c:v>Maraîchage : Santé des plantes</c:v>
                </c:pt>
                <c:pt idx="4">
                  <c:v>Maraîchage : Plantes aromatiques et médicinales</c:v>
                </c:pt>
                <c:pt idx="5">
                  <c:v>Maraîchage : Associations de cultures</c:v>
                </c:pt>
                <c:pt idx="6">
                  <c:v>Maraîchage : Multiplication de semences</c:v>
                </c:pt>
                <c:pt idx="7">
                  <c:v>Maraîchage : Aménagement et praticité des zones cultivés</c:v>
                </c:pt>
              </c:strCache>
            </c:strRef>
          </c:cat>
          <c:val>
            <c:numRef>
              <c:f>Themen!$AY$526:$BF$526</c:f>
              <c:numCache>
                <c:formatCode>General</c:formatCode>
                <c:ptCount val="8"/>
                <c:pt idx="0">
                  <c:v>12</c:v>
                </c:pt>
                <c:pt idx="1">
                  <c:v>14</c:v>
                </c:pt>
                <c:pt idx="2">
                  <c:v>15</c:v>
                </c:pt>
                <c:pt idx="3">
                  <c:v>5</c:v>
                </c:pt>
                <c:pt idx="4">
                  <c:v>17</c:v>
                </c:pt>
                <c:pt idx="5">
                  <c:v>11</c:v>
                </c:pt>
                <c:pt idx="6">
                  <c:v>18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21-4B77-88F8-90FC7ED9BBA7}"/>
            </c:ext>
          </c:extLst>
        </c:ser>
        <c:ser>
          <c:idx val="2"/>
          <c:order val="2"/>
          <c:tx>
            <c:strRef>
              <c:f>Themen!$AX$527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Themen!$AY$524:$BF$524</c:f>
              <c:strCache>
                <c:ptCount val="8"/>
                <c:pt idx="0">
                  <c:v>Maraîchage : Techniques de culture</c:v>
                </c:pt>
                <c:pt idx="1">
                  <c:v>Maraîchage : Choix des variétés</c:v>
                </c:pt>
                <c:pt idx="2">
                  <c:v>Maraîchage : Fertilisation</c:v>
                </c:pt>
                <c:pt idx="3">
                  <c:v>Maraîchage : Santé des plantes</c:v>
                </c:pt>
                <c:pt idx="4">
                  <c:v>Maraîchage : Plantes aromatiques et médicinales</c:v>
                </c:pt>
                <c:pt idx="5">
                  <c:v>Maraîchage : Associations de cultures</c:v>
                </c:pt>
                <c:pt idx="6">
                  <c:v>Maraîchage : Multiplication de semences</c:v>
                </c:pt>
                <c:pt idx="7">
                  <c:v>Maraîchage : Aménagement et praticité des zones cultivés</c:v>
                </c:pt>
              </c:strCache>
            </c:strRef>
          </c:cat>
          <c:val>
            <c:numRef>
              <c:f>Themen!$AY$527:$BF$527</c:f>
              <c:numCache>
                <c:formatCode>General</c:formatCode>
                <c:ptCount val="8"/>
                <c:pt idx="0">
                  <c:v>27</c:v>
                </c:pt>
                <c:pt idx="1">
                  <c:v>19</c:v>
                </c:pt>
                <c:pt idx="2">
                  <c:v>26</c:v>
                </c:pt>
                <c:pt idx="3">
                  <c:v>18</c:v>
                </c:pt>
                <c:pt idx="4">
                  <c:v>30</c:v>
                </c:pt>
                <c:pt idx="5">
                  <c:v>21</c:v>
                </c:pt>
                <c:pt idx="6">
                  <c:v>38</c:v>
                </c:pt>
                <c:pt idx="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21-4B77-88F8-90FC7ED9BBA7}"/>
            </c:ext>
          </c:extLst>
        </c:ser>
        <c:ser>
          <c:idx val="3"/>
          <c:order val="3"/>
          <c:tx>
            <c:strRef>
              <c:f>Themen!$AX$528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Themen!$AY$524:$BF$524</c:f>
              <c:strCache>
                <c:ptCount val="8"/>
                <c:pt idx="0">
                  <c:v>Maraîchage : Techniques de culture</c:v>
                </c:pt>
                <c:pt idx="1">
                  <c:v>Maraîchage : Choix des variétés</c:v>
                </c:pt>
                <c:pt idx="2">
                  <c:v>Maraîchage : Fertilisation</c:v>
                </c:pt>
                <c:pt idx="3">
                  <c:v>Maraîchage : Santé des plantes</c:v>
                </c:pt>
                <c:pt idx="4">
                  <c:v>Maraîchage : Plantes aromatiques et médicinales</c:v>
                </c:pt>
                <c:pt idx="5">
                  <c:v>Maraîchage : Associations de cultures</c:v>
                </c:pt>
                <c:pt idx="6">
                  <c:v>Maraîchage : Multiplication de semences</c:v>
                </c:pt>
                <c:pt idx="7">
                  <c:v>Maraîchage : Aménagement et praticité des zones cultivés</c:v>
                </c:pt>
              </c:strCache>
            </c:strRef>
          </c:cat>
          <c:val>
            <c:numRef>
              <c:f>Themen!$AY$528:$BF$528</c:f>
              <c:numCache>
                <c:formatCode>General</c:formatCode>
                <c:ptCount val="8"/>
                <c:pt idx="0">
                  <c:v>31</c:v>
                </c:pt>
                <c:pt idx="1">
                  <c:v>33</c:v>
                </c:pt>
                <c:pt idx="2">
                  <c:v>40</c:v>
                </c:pt>
                <c:pt idx="3">
                  <c:v>38</c:v>
                </c:pt>
                <c:pt idx="4">
                  <c:v>39</c:v>
                </c:pt>
                <c:pt idx="5">
                  <c:v>32</c:v>
                </c:pt>
                <c:pt idx="6">
                  <c:v>19</c:v>
                </c:pt>
                <c:pt idx="7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21-4B77-88F8-90FC7ED9BBA7}"/>
            </c:ext>
          </c:extLst>
        </c:ser>
        <c:ser>
          <c:idx val="4"/>
          <c:order val="4"/>
          <c:tx>
            <c:strRef>
              <c:f>Themen!$AX$529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Themen!$AY$524:$BF$524</c:f>
              <c:strCache>
                <c:ptCount val="8"/>
                <c:pt idx="0">
                  <c:v>Maraîchage : Techniques de culture</c:v>
                </c:pt>
                <c:pt idx="1">
                  <c:v>Maraîchage : Choix des variétés</c:v>
                </c:pt>
                <c:pt idx="2">
                  <c:v>Maraîchage : Fertilisation</c:v>
                </c:pt>
                <c:pt idx="3">
                  <c:v>Maraîchage : Santé des plantes</c:v>
                </c:pt>
                <c:pt idx="4">
                  <c:v>Maraîchage : Plantes aromatiques et médicinales</c:v>
                </c:pt>
                <c:pt idx="5">
                  <c:v>Maraîchage : Associations de cultures</c:v>
                </c:pt>
                <c:pt idx="6">
                  <c:v>Maraîchage : Multiplication de semences</c:v>
                </c:pt>
                <c:pt idx="7">
                  <c:v>Maraîchage : Aménagement et praticité des zones cultivés</c:v>
                </c:pt>
              </c:strCache>
            </c:strRef>
          </c:cat>
          <c:val>
            <c:numRef>
              <c:f>Themen!$AY$529:$BF$529</c:f>
              <c:numCache>
                <c:formatCode>General</c:formatCode>
                <c:ptCount val="8"/>
                <c:pt idx="0">
                  <c:v>54</c:v>
                </c:pt>
                <c:pt idx="1">
                  <c:v>55</c:v>
                </c:pt>
                <c:pt idx="2">
                  <c:v>51</c:v>
                </c:pt>
                <c:pt idx="3">
                  <c:v>73</c:v>
                </c:pt>
                <c:pt idx="4">
                  <c:v>50</c:v>
                </c:pt>
                <c:pt idx="5">
                  <c:v>67</c:v>
                </c:pt>
                <c:pt idx="6">
                  <c:v>35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21-4B77-88F8-90FC7ED9B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3835464"/>
        <c:axId val="1073835136"/>
      </c:barChart>
      <c:catAx>
        <c:axId val="1073835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3835136"/>
        <c:crosses val="autoZero"/>
        <c:auto val="1"/>
        <c:lblAlgn val="ctr"/>
        <c:lblOffset val="100"/>
        <c:noMultiLvlLbl val="0"/>
      </c:catAx>
      <c:valAx>
        <c:axId val="107383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3835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Betriebstruktur!$A$34:$A$40</c:f>
              <c:strCache>
                <c:ptCount val="7"/>
                <c:pt idx="0">
                  <c:v>Pas de certification actuellement</c:v>
                </c:pt>
                <c:pt idx="1">
                  <c:v>Demeter en reconversion</c:v>
                </c:pt>
                <c:pt idx="2">
                  <c:v>Autres</c:v>
                </c:pt>
                <c:pt idx="3">
                  <c:v>Bio Suisse en reconversion</c:v>
                </c:pt>
                <c:pt idx="4">
                  <c:v>Ordonnance fédérale agriculture biologique</c:v>
                </c:pt>
                <c:pt idx="5">
                  <c:v>Demeter </c:v>
                </c:pt>
                <c:pt idx="6">
                  <c:v>Bio Suisse </c:v>
                </c:pt>
              </c:strCache>
            </c:strRef>
          </c:cat>
          <c:val>
            <c:numRef>
              <c:f>Betriebstruktur!$C$34:$C$40</c:f>
              <c:numCache>
                <c:formatCode>0%</c:formatCode>
                <c:ptCount val="7"/>
                <c:pt idx="0">
                  <c:v>2.1505376344086021E-3</c:v>
                </c:pt>
                <c:pt idx="1">
                  <c:v>1.2903225806451613E-2</c:v>
                </c:pt>
                <c:pt idx="2">
                  <c:v>1.935483870967742E-2</c:v>
                </c:pt>
                <c:pt idx="3">
                  <c:v>5.1612903225806452E-2</c:v>
                </c:pt>
                <c:pt idx="4">
                  <c:v>0.11397849462365592</c:v>
                </c:pt>
                <c:pt idx="5">
                  <c:v>0.11612903225806452</c:v>
                </c:pt>
                <c:pt idx="6">
                  <c:v>0.8193548387096774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2A-4661-B637-D5DE74FC0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4033976"/>
        <c:axId val="1"/>
      </c:barChart>
      <c:catAx>
        <c:axId val="774033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40339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Themen!$BG$525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Themen!$BH$524:$BN$524</c:f>
              <c:strCache>
                <c:ptCount val="7"/>
                <c:pt idx="0">
                  <c:v>Arboriculture : Taille</c:v>
                </c:pt>
                <c:pt idx="1">
                  <c:v>Arboriculture : Soin aux arbres</c:v>
                </c:pt>
                <c:pt idx="2">
                  <c:v>Arboriculture : Pépinière et plantation</c:v>
                </c:pt>
                <c:pt idx="3">
                  <c:v>Arboriculture : Petits fruits</c:v>
                </c:pt>
                <c:pt idx="4">
                  <c:v>Arboriculture : Protection des fruits à noyaux</c:v>
                </c:pt>
                <c:pt idx="5">
                  <c:v>Arboriculture : Protection des des fruits à pépins</c:v>
                </c:pt>
                <c:pt idx="6">
                  <c:v>Arboriculture : Fruits à coques (noix, etc.)</c:v>
                </c:pt>
              </c:strCache>
            </c:strRef>
          </c:cat>
          <c:val>
            <c:numRef>
              <c:f>Themen!$BH$525:$BN$525</c:f>
              <c:numCache>
                <c:formatCode>General</c:formatCode>
                <c:ptCount val="7"/>
                <c:pt idx="0">
                  <c:v>33</c:v>
                </c:pt>
                <c:pt idx="1">
                  <c:v>32</c:v>
                </c:pt>
                <c:pt idx="2">
                  <c:v>42</c:v>
                </c:pt>
                <c:pt idx="3">
                  <c:v>42</c:v>
                </c:pt>
                <c:pt idx="4">
                  <c:v>42</c:v>
                </c:pt>
                <c:pt idx="5">
                  <c:v>41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E1-49F0-AACA-F95719C57A94}"/>
            </c:ext>
          </c:extLst>
        </c:ser>
        <c:ser>
          <c:idx val="1"/>
          <c:order val="1"/>
          <c:tx>
            <c:strRef>
              <c:f>Themen!$BG$526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Themen!$BH$524:$BN$524</c:f>
              <c:strCache>
                <c:ptCount val="7"/>
                <c:pt idx="0">
                  <c:v>Arboriculture : Taille</c:v>
                </c:pt>
                <c:pt idx="1">
                  <c:v>Arboriculture : Soin aux arbres</c:v>
                </c:pt>
                <c:pt idx="2">
                  <c:v>Arboriculture : Pépinière et plantation</c:v>
                </c:pt>
                <c:pt idx="3">
                  <c:v>Arboriculture : Petits fruits</c:v>
                </c:pt>
                <c:pt idx="4">
                  <c:v>Arboriculture : Protection des fruits à noyaux</c:v>
                </c:pt>
                <c:pt idx="5">
                  <c:v>Arboriculture : Protection des des fruits à pépins</c:v>
                </c:pt>
                <c:pt idx="6">
                  <c:v>Arboriculture : Fruits à coques (noix, etc.)</c:v>
                </c:pt>
              </c:strCache>
            </c:strRef>
          </c:cat>
          <c:val>
            <c:numRef>
              <c:f>Themen!$BH$526:$BN$526</c:f>
              <c:numCache>
                <c:formatCode>General</c:formatCode>
                <c:ptCount val="7"/>
                <c:pt idx="0">
                  <c:v>20</c:v>
                </c:pt>
                <c:pt idx="1">
                  <c:v>16</c:v>
                </c:pt>
                <c:pt idx="2">
                  <c:v>22</c:v>
                </c:pt>
                <c:pt idx="3">
                  <c:v>21</c:v>
                </c:pt>
                <c:pt idx="4">
                  <c:v>16</c:v>
                </c:pt>
                <c:pt idx="5">
                  <c:v>20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E1-49F0-AACA-F95719C57A94}"/>
            </c:ext>
          </c:extLst>
        </c:ser>
        <c:ser>
          <c:idx val="2"/>
          <c:order val="2"/>
          <c:tx>
            <c:strRef>
              <c:f>Themen!$BG$527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Themen!$BH$524:$BN$524</c:f>
              <c:strCache>
                <c:ptCount val="7"/>
                <c:pt idx="0">
                  <c:v>Arboriculture : Taille</c:v>
                </c:pt>
                <c:pt idx="1">
                  <c:v>Arboriculture : Soin aux arbres</c:v>
                </c:pt>
                <c:pt idx="2">
                  <c:v>Arboriculture : Pépinière et plantation</c:v>
                </c:pt>
                <c:pt idx="3">
                  <c:v>Arboriculture : Petits fruits</c:v>
                </c:pt>
                <c:pt idx="4">
                  <c:v>Arboriculture : Protection des fruits à noyaux</c:v>
                </c:pt>
                <c:pt idx="5">
                  <c:v>Arboriculture : Protection des des fruits à pépins</c:v>
                </c:pt>
                <c:pt idx="6">
                  <c:v>Arboriculture : Fruits à coques (noix, etc.)</c:v>
                </c:pt>
              </c:strCache>
            </c:strRef>
          </c:cat>
          <c:val>
            <c:numRef>
              <c:f>Themen!$BH$527:$BN$527</c:f>
              <c:numCache>
                <c:formatCode>General</c:formatCode>
                <c:ptCount val="7"/>
                <c:pt idx="0">
                  <c:v>41</c:v>
                </c:pt>
                <c:pt idx="1">
                  <c:v>43</c:v>
                </c:pt>
                <c:pt idx="2">
                  <c:v>40</c:v>
                </c:pt>
                <c:pt idx="3">
                  <c:v>45</c:v>
                </c:pt>
                <c:pt idx="4">
                  <c:v>41</c:v>
                </c:pt>
                <c:pt idx="5">
                  <c:v>39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E1-49F0-AACA-F95719C57A94}"/>
            </c:ext>
          </c:extLst>
        </c:ser>
        <c:ser>
          <c:idx val="3"/>
          <c:order val="3"/>
          <c:tx>
            <c:strRef>
              <c:f>Themen!$BG$528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Themen!$BH$524:$BN$524</c:f>
              <c:strCache>
                <c:ptCount val="7"/>
                <c:pt idx="0">
                  <c:v>Arboriculture : Taille</c:v>
                </c:pt>
                <c:pt idx="1">
                  <c:v>Arboriculture : Soin aux arbres</c:v>
                </c:pt>
                <c:pt idx="2">
                  <c:v>Arboriculture : Pépinière et plantation</c:v>
                </c:pt>
                <c:pt idx="3">
                  <c:v>Arboriculture : Petits fruits</c:v>
                </c:pt>
                <c:pt idx="4">
                  <c:v>Arboriculture : Protection des fruits à noyaux</c:v>
                </c:pt>
                <c:pt idx="5">
                  <c:v>Arboriculture : Protection des des fruits à pépins</c:v>
                </c:pt>
                <c:pt idx="6">
                  <c:v>Arboriculture : Fruits à coques (noix, etc.)</c:v>
                </c:pt>
              </c:strCache>
            </c:strRef>
          </c:cat>
          <c:val>
            <c:numRef>
              <c:f>Themen!$BH$528:$BN$528</c:f>
              <c:numCache>
                <c:formatCode>General</c:formatCode>
                <c:ptCount val="7"/>
                <c:pt idx="0">
                  <c:v>60</c:v>
                </c:pt>
                <c:pt idx="1">
                  <c:v>63</c:v>
                </c:pt>
                <c:pt idx="2">
                  <c:v>37</c:v>
                </c:pt>
                <c:pt idx="3">
                  <c:v>37</c:v>
                </c:pt>
                <c:pt idx="4">
                  <c:v>45</c:v>
                </c:pt>
                <c:pt idx="5">
                  <c:v>44</c:v>
                </c:pt>
                <c:pt idx="6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E1-49F0-AACA-F95719C57A94}"/>
            </c:ext>
          </c:extLst>
        </c:ser>
        <c:ser>
          <c:idx val="4"/>
          <c:order val="4"/>
          <c:tx>
            <c:strRef>
              <c:f>Themen!$BG$529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Themen!$BH$524:$BN$524</c:f>
              <c:strCache>
                <c:ptCount val="7"/>
                <c:pt idx="0">
                  <c:v>Arboriculture : Taille</c:v>
                </c:pt>
                <c:pt idx="1">
                  <c:v>Arboriculture : Soin aux arbres</c:v>
                </c:pt>
                <c:pt idx="2">
                  <c:v>Arboriculture : Pépinière et plantation</c:v>
                </c:pt>
                <c:pt idx="3">
                  <c:v>Arboriculture : Petits fruits</c:v>
                </c:pt>
                <c:pt idx="4">
                  <c:v>Arboriculture : Protection des fruits à noyaux</c:v>
                </c:pt>
                <c:pt idx="5">
                  <c:v>Arboriculture : Protection des des fruits à pépins</c:v>
                </c:pt>
                <c:pt idx="6">
                  <c:v>Arboriculture : Fruits à coques (noix, etc.)</c:v>
                </c:pt>
              </c:strCache>
            </c:strRef>
          </c:cat>
          <c:val>
            <c:numRef>
              <c:f>Themen!$BH$529:$BN$529</c:f>
              <c:numCache>
                <c:formatCode>General</c:formatCode>
                <c:ptCount val="7"/>
                <c:pt idx="0">
                  <c:v>64</c:v>
                </c:pt>
                <c:pt idx="1">
                  <c:v>60</c:v>
                </c:pt>
                <c:pt idx="2">
                  <c:v>32</c:v>
                </c:pt>
                <c:pt idx="3">
                  <c:v>34</c:v>
                </c:pt>
                <c:pt idx="4">
                  <c:v>41</c:v>
                </c:pt>
                <c:pt idx="5">
                  <c:v>49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E1-49F0-AACA-F95719C57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4496888"/>
        <c:axId val="344497872"/>
      </c:barChart>
      <c:catAx>
        <c:axId val="344496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4497872"/>
        <c:crosses val="autoZero"/>
        <c:auto val="1"/>
        <c:lblAlgn val="ctr"/>
        <c:lblOffset val="100"/>
        <c:noMultiLvlLbl val="0"/>
      </c:catAx>
      <c:valAx>
        <c:axId val="34449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449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'Vignerons-Viticulture'!$O$54:$P$54</c:f>
              <c:strCache>
                <c:ptCount val="2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'Vignerons-Viticulture'!$Q$53:$X$53</c:f>
              <c:strCache>
                <c:ptCount val="7"/>
                <c:pt idx="0">
                  <c:v>Viticulture : Pépinière et sélection</c:v>
                </c:pt>
                <c:pt idx="1">
                  <c:v>Viticulture : Choix des cépages</c:v>
                </c:pt>
                <c:pt idx="2">
                  <c:v>Viticulture : Plantation et préparation du sol</c:v>
                </c:pt>
                <c:pt idx="3">
                  <c:v>Viticulture : Taille de la vigne</c:v>
                </c:pt>
                <c:pt idx="4">
                  <c:v>Viticulture : Stratégie de protection de la plante</c:v>
                </c:pt>
                <c:pt idx="5">
                  <c:v>Viticulture : Vinification</c:v>
                </c:pt>
                <c:pt idx="6">
                  <c:v>Viticulture : Augmentation de la biodiversité dans le vignoble</c:v>
                </c:pt>
              </c:strCache>
            </c:strRef>
          </c:cat>
          <c:val>
            <c:numRef>
              <c:f>'Vignerons-Viticulture'!$Q$54:$X$54</c:f>
              <c:numCache>
                <c:formatCode>0%</c:formatCode>
                <c:ptCount val="8"/>
                <c:pt idx="0">
                  <c:v>0.18518518518518517</c:v>
                </c:pt>
                <c:pt idx="1">
                  <c:v>0.125</c:v>
                </c:pt>
                <c:pt idx="2">
                  <c:v>0.16666666666666666</c:v>
                </c:pt>
                <c:pt idx="3">
                  <c:v>0.1</c:v>
                </c:pt>
                <c:pt idx="4">
                  <c:v>3.0303030303030304E-2</c:v>
                </c:pt>
                <c:pt idx="5">
                  <c:v>0.18518518518518517</c:v>
                </c:pt>
                <c:pt idx="6">
                  <c:v>0.14705882352941177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F-4237-82AB-A06888293472}"/>
            </c:ext>
          </c:extLst>
        </c:ser>
        <c:ser>
          <c:idx val="1"/>
          <c:order val="1"/>
          <c:tx>
            <c:strRef>
              <c:f>'Vignerons-Viticulture'!$O$55:$P$55</c:f>
              <c:strCache>
                <c:ptCount val="2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'Vignerons-Viticulture'!$Q$53:$X$53</c:f>
              <c:strCache>
                <c:ptCount val="7"/>
                <c:pt idx="0">
                  <c:v>Viticulture : Pépinière et sélection</c:v>
                </c:pt>
                <c:pt idx="1">
                  <c:v>Viticulture : Choix des cépages</c:v>
                </c:pt>
                <c:pt idx="2">
                  <c:v>Viticulture : Plantation et préparation du sol</c:v>
                </c:pt>
                <c:pt idx="3">
                  <c:v>Viticulture : Taille de la vigne</c:v>
                </c:pt>
                <c:pt idx="4">
                  <c:v>Viticulture : Stratégie de protection de la plante</c:v>
                </c:pt>
                <c:pt idx="5">
                  <c:v>Viticulture : Vinification</c:v>
                </c:pt>
                <c:pt idx="6">
                  <c:v>Viticulture : Augmentation de la biodiversité dans le vignoble</c:v>
                </c:pt>
              </c:strCache>
            </c:strRef>
          </c:cat>
          <c:val>
            <c:numRef>
              <c:f>'Vignerons-Viticulture'!$Q$55:$X$55</c:f>
              <c:numCache>
                <c:formatCode>0%</c:formatCode>
                <c:ptCount val="8"/>
                <c:pt idx="0">
                  <c:v>0.1111111111111111</c:v>
                </c:pt>
                <c:pt idx="1">
                  <c:v>9.375E-2</c:v>
                </c:pt>
                <c:pt idx="2">
                  <c:v>6.6666666666666666E-2</c:v>
                </c:pt>
                <c:pt idx="3">
                  <c:v>0.13333333333333333</c:v>
                </c:pt>
                <c:pt idx="4">
                  <c:v>0.15151515151515152</c:v>
                </c:pt>
                <c:pt idx="5">
                  <c:v>0.18518518518518517</c:v>
                </c:pt>
                <c:pt idx="6">
                  <c:v>2.9411764705882353E-2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8F-4237-82AB-A06888293472}"/>
            </c:ext>
          </c:extLst>
        </c:ser>
        <c:ser>
          <c:idx val="2"/>
          <c:order val="2"/>
          <c:tx>
            <c:strRef>
              <c:f>'Vignerons-Viticulture'!$O$56:$P$56</c:f>
              <c:strCache>
                <c:ptCount val="2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'Vignerons-Viticulture'!$Q$53:$X$53</c:f>
              <c:strCache>
                <c:ptCount val="7"/>
                <c:pt idx="0">
                  <c:v>Viticulture : Pépinière et sélection</c:v>
                </c:pt>
                <c:pt idx="1">
                  <c:v>Viticulture : Choix des cépages</c:v>
                </c:pt>
                <c:pt idx="2">
                  <c:v>Viticulture : Plantation et préparation du sol</c:v>
                </c:pt>
                <c:pt idx="3">
                  <c:v>Viticulture : Taille de la vigne</c:v>
                </c:pt>
                <c:pt idx="4">
                  <c:v>Viticulture : Stratégie de protection de la plante</c:v>
                </c:pt>
                <c:pt idx="5">
                  <c:v>Viticulture : Vinification</c:v>
                </c:pt>
                <c:pt idx="6">
                  <c:v>Viticulture : Augmentation de la biodiversité dans le vignoble</c:v>
                </c:pt>
              </c:strCache>
            </c:strRef>
          </c:cat>
          <c:val>
            <c:numRef>
              <c:f>'Vignerons-Viticulture'!$Q$56:$X$56</c:f>
              <c:numCache>
                <c:formatCode>0%</c:formatCode>
                <c:ptCount val="8"/>
                <c:pt idx="0">
                  <c:v>0.22222222222222221</c:v>
                </c:pt>
                <c:pt idx="1">
                  <c:v>0.1875</c:v>
                </c:pt>
                <c:pt idx="2">
                  <c:v>0.13333333333333333</c:v>
                </c:pt>
                <c:pt idx="3">
                  <c:v>0.26666666666666666</c:v>
                </c:pt>
                <c:pt idx="4">
                  <c:v>6.0606060606060608E-2</c:v>
                </c:pt>
                <c:pt idx="5">
                  <c:v>0.1111111111111111</c:v>
                </c:pt>
                <c:pt idx="6">
                  <c:v>2.9411764705882353E-2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8F-4237-82AB-A06888293472}"/>
            </c:ext>
          </c:extLst>
        </c:ser>
        <c:ser>
          <c:idx val="3"/>
          <c:order val="3"/>
          <c:tx>
            <c:strRef>
              <c:f>'Vignerons-Viticulture'!$O$57:$P$57</c:f>
              <c:strCache>
                <c:ptCount val="2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'Vignerons-Viticulture'!$Q$53:$X$53</c:f>
              <c:strCache>
                <c:ptCount val="7"/>
                <c:pt idx="0">
                  <c:v>Viticulture : Pépinière et sélection</c:v>
                </c:pt>
                <c:pt idx="1">
                  <c:v>Viticulture : Choix des cépages</c:v>
                </c:pt>
                <c:pt idx="2">
                  <c:v>Viticulture : Plantation et préparation du sol</c:v>
                </c:pt>
                <c:pt idx="3">
                  <c:v>Viticulture : Taille de la vigne</c:v>
                </c:pt>
                <c:pt idx="4">
                  <c:v>Viticulture : Stratégie de protection de la plante</c:v>
                </c:pt>
                <c:pt idx="5">
                  <c:v>Viticulture : Vinification</c:v>
                </c:pt>
                <c:pt idx="6">
                  <c:v>Viticulture : Augmentation de la biodiversité dans le vignoble</c:v>
                </c:pt>
              </c:strCache>
            </c:strRef>
          </c:cat>
          <c:val>
            <c:numRef>
              <c:f>'Vignerons-Viticulture'!$Q$57:$X$57</c:f>
              <c:numCache>
                <c:formatCode>0%</c:formatCode>
                <c:ptCount val="8"/>
                <c:pt idx="0">
                  <c:v>7.407407407407407E-2</c:v>
                </c:pt>
                <c:pt idx="1">
                  <c:v>0.15625</c:v>
                </c:pt>
                <c:pt idx="2">
                  <c:v>0.23333333333333334</c:v>
                </c:pt>
                <c:pt idx="3">
                  <c:v>6.6666666666666666E-2</c:v>
                </c:pt>
                <c:pt idx="4">
                  <c:v>9.0909090909090912E-2</c:v>
                </c:pt>
                <c:pt idx="5">
                  <c:v>0.25925925925925924</c:v>
                </c:pt>
                <c:pt idx="6">
                  <c:v>0.14705882352941177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8F-4237-82AB-A06888293472}"/>
            </c:ext>
          </c:extLst>
        </c:ser>
        <c:ser>
          <c:idx val="4"/>
          <c:order val="4"/>
          <c:tx>
            <c:strRef>
              <c:f>'Vignerons-Viticulture'!$O$58:$P$58</c:f>
              <c:strCache>
                <c:ptCount val="2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'Vignerons-Viticulture'!$Q$53:$X$53</c:f>
              <c:strCache>
                <c:ptCount val="7"/>
                <c:pt idx="0">
                  <c:v>Viticulture : Pépinière et sélection</c:v>
                </c:pt>
                <c:pt idx="1">
                  <c:v>Viticulture : Choix des cépages</c:v>
                </c:pt>
                <c:pt idx="2">
                  <c:v>Viticulture : Plantation et préparation du sol</c:v>
                </c:pt>
                <c:pt idx="3">
                  <c:v>Viticulture : Taille de la vigne</c:v>
                </c:pt>
                <c:pt idx="4">
                  <c:v>Viticulture : Stratégie de protection de la plante</c:v>
                </c:pt>
                <c:pt idx="5">
                  <c:v>Viticulture : Vinification</c:v>
                </c:pt>
                <c:pt idx="6">
                  <c:v>Viticulture : Augmentation de la biodiversité dans le vignoble</c:v>
                </c:pt>
              </c:strCache>
            </c:strRef>
          </c:cat>
          <c:val>
            <c:numRef>
              <c:f>'Vignerons-Viticulture'!$Q$58:$X$58</c:f>
              <c:numCache>
                <c:formatCode>0%</c:formatCode>
                <c:ptCount val="8"/>
                <c:pt idx="0">
                  <c:v>0.40740740740740738</c:v>
                </c:pt>
                <c:pt idx="1">
                  <c:v>0.4375</c:v>
                </c:pt>
                <c:pt idx="2">
                  <c:v>0.4</c:v>
                </c:pt>
                <c:pt idx="3">
                  <c:v>0.43333333333333335</c:v>
                </c:pt>
                <c:pt idx="4">
                  <c:v>0.66666666666666674</c:v>
                </c:pt>
                <c:pt idx="5">
                  <c:v>0.25925925925925924</c:v>
                </c:pt>
                <c:pt idx="6">
                  <c:v>0.6470588235294118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8F-4237-82AB-A06888293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9899640"/>
        <c:axId val="669899968"/>
      </c:barChart>
      <c:catAx>
        <c:axId val="669899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9899968"/>
        <c:crosses val="autoZero"/>
        <c:auto val="1"/>
        <c:lblAlgn val="ctr"/>
        <c:lblOffset val="100"/>
        <c:noMultiLvlLbl val="0"/>
      </c:catAx>
      <c:valAx>
        <c:axId val="669899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9899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Themen!$BW$525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Themen!$BX$524:$CB$524</c:f>
              <c:strCache>
                <c:ptCount val="5"/>
                <c:pt idx="0">
                  <c:v>Transformation au domaine et vente directe : Transformations innovatives</c:v>
                </c:pt>
                <c:pt idx="1">
                  <c:v>Transformation au domaine et vente directe : Nouvelles recettes</c:v>
                </c:pt>
                <c:pt idx="2">
                  <c:v>Transformation au domaine et vente directe : Déclaration de produits</c:v>
                </c:pt>
                <c:pt idx="3">
                  <c:v>Transformation au domaine et vente directe : Marketing</c:v>
                </c:pt>
                <c:pt idx="4">
                  <c:v>Transformation au domaine et vente directe : Autres</c:v>
                </c:pt>
              </c:strCache>
            </c:strRef>
          </c:cat>
          <c:val>
            <c:numRef>
              <c:f>Themen!$BX$525:$CB$525</c:f>
              <c:numCache>
                <c:formatCode>General</c:formatCode>
                <c:ptCount val="5"/>
                <c:pt idx="0">
                  <c:v>28</c:v>
                </c:pt>
                <c:pt idx="1">
                  <c:v>42</c:v>
                </c:pt>
                <c:pt idx="2">
                  <c:v>36</c:v>
                </c:pt>
                <c:pt idx="3">
                  <c:v>31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DB-4B4F-AF24-41F59987EA62}"/>
            </c:ext>
          </c:extLst>
        </c:ser>
        <c:ser>
          <c:idx val="1"/>
          <c:order val="1"/>
          <c:tx>
            <c:strRef>
              <c:f>Themen!$BW$526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Themen!$BX$524:$CB$524</c:f>
              <c:strCache>
                <c:ptCount val="5"/>
                <c:pt idx="0">
                  <c:v>Transformation au domaine et vente directe : Transformations innovatives</c:v>
                </c:pt>
                <c:pt idx="1">
                  <c:v>Transformation au domaine et vente directe : Nouvelles recettes</c:v>
                </c:pt>
                <c:pt idx="2">
                  <c:v>Transformation au domaine et vente directe : Déclaration de produits</c:v>
                </c:pt>
                <c:pt idx="3">
                  <c:v>Transformation au domaine et vente directe : Marketing</c:v>
                </c:pt>
                <c:pt idx="4">
                  <c:v>Transformation au domaine et vente directe : Autres</c:v>
                </c:pt>
              </c:strCache>
            </c:strRef>
          </c:cat>
          <c:val>
            <c:numRef>
              <c:f>Themen!$BX$526:$CB$526</c:f>
              <c:numCache>
                <c:formatCode>General</c:formatCode>
                <c:ptCount val="5"/>
                <c:pt idx="0">
                  <c:v>28</c:v>
                </c:pt>
                <c:pt idx="1">
                  <c:v>35</c:v>
                </c:pt>
                <c:pt idx="2">
                  <c:v>24</c:v>
                </c:pt>
                <c:pt idx="3">
                  <c:v>27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DB-4B4F-AF24-41F59987EA62}"/>
            </c:ext>
          </c:extLst>
        </c:ser>
        <c:ser>
          <c:idx val="2"/>
          <c:order val="2"/>
          <c:tx>
            <c:strRef>
              <c:f>Themen!$BW$527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Themen!$BX$524:$CB$524</c:f>
              <c:strCache>
                <c:ptCount val="5"/>
                <c:pt idx="0">
                  <c:v>Transformation au domaine et vente directe : Transformations innovatives</c:v>
                </c:pt>
                <c:pt idx="1">
                  <c:v>Transformation au domaine et vente directe : Nouvelles recettes</c:v>
                </c:pt>
                <c:pt idx="2">
                  <c:v>Transformation au domaine et vente directe : Déclaration de produits</c:v>
                </c:pt>
                <c:pt idx="3">
                  <c:v>Transformation au domaine et vente directe : Marketing</c:v>
                </c:pt>
                <c:pt idx="4">
                  <c:v>Transformation au domaine et vente directe : Autres</c:v>
                </c:pt>
              </c:strCache>
            </c:strRef>
          </c:cat>
          <c:val>
            <c:numRef>
              <c:f>Themen!$BX$527:$CB$527</c:f>
              <c:numCache>
                <c:formatCode>General</c:formatCode>
                <c:ptCount val="5"/>
                <c:pt idx="0">
                  <c:v>54</c:v>
                </c:pt>
                <c:pt idx="1">
                  <c:v>35</c:v>
                </c:pt>
                <c:pt idx="2">
                  <c:v>44</c:v>
                </c:pt>
                <c:pt idx="3">
                  <c:v>41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DB-4B4F-AF24-41F59987EA62}"/>
            </c:ext>
          </c:extLst>
        </c:ser>
        <c:ser>
          <c:idx val="3"/>
          <c:order val="3"/>
          <c:tx>
            <c:strRef>
              <c:f>Themen!$BW$528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Themen!$BX$524:$CB$524</c:f>
              <c:strCache>
                <c:ptCount val="5"/>
                <c:pt idx="0">
                  <c:v>Transformation au domaine et vente directe : Transformations innovatives</c:v>
                </c:pt>
                <c:pt idx="1">
                  <c:v>Transformation au domaine et vente directe : Nouvelles recettes</c:v>
                </c:pt>
                <c:pt idx="2">
                  <c:v>Transformation au domaine et vente directe : Déclaration de produits</c:v>
                </c:pt>
                <c:pt idx="3">
                  <c:v>Transformation au domaine et vente directe : Marketing</c:v>
                </c:pt>
                <c:pt idx="4">
                  <c:v>Transformation au domaine et vente directe : Autres</c:v>
                </c:pt>
              </c:strCache>
            </c:strRef>
          </c:cat>
          <c:val>
            <c:numRef>
              <c:f>Themen!$BX$528:$CB$528</c:f>
              <c:numCache>
                <c:formatCode>General</c:formatCode>
                <c:ptCount val="5"/>
                <c:pt idx="0">
                  <c:v>50</c:v>
                </c:pt>
                <c:pt idx="1">
                  <c:v>53</c:v>
                </c:pt>
                <c:pt idx="2">
                  <c:v>51</c:v>
                </c:pt>
                <c:pt idx="3">
                  <c:v>57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DB-4B4F-AF24-41F59987EA62}"/>
            </c:ext>
          </c:extLst>
        </c:ser>
        <c:ser>
          <c:idx val="4"/>
          <c:order val="4"/>
          <c:tx>
            <c:strRef>
              <c:f>Themen!$BW$529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Themen!$BX$524:$CB$524</c:f>
              <c:strCache>
                <c:ptCount val="5"/>
                <c:pt idx="0">
                  <c:v>Transformation au domaine et vente directe : Transformations innovatives</c:v>
                </c:pt>
                <c:pt idx="1">
                  <c:v>Transformation au domaine et vente directe : Nouvelles recettes</c:v>
                </c:pt>
                <c:pt idx="2">
                  <c:v>Transformation au domaine et vente directe : Déclaration de produits</c:v>
                </c:pt>
                <c:pt idx="3">
                  <c:v>Transformation au domaine et vente directe : Marketing</c:v>
                </c:pt>
                <c:pt idx="4">
                  <c:v>Transformation au domaine et vente directe : Autres</c:v>
                </c:pt>
              </c:strCache>
            </c:strRef>
          </c:cat>
          <c:val>
            <c:numRef>
              <c:f>Themen!$BX$529:$CB$529</c:f>
              <c:numCache>
                <c:formatCode>General</c:formatCode>
                <c:ptCount val="5"/>
                <c:pt idx="0">
                  <c:v>64</c:v>
                </c:pt>
                <c:pt idx="1">
                  <c:v>47</c:v>
                </c:pt>
                <c:pt idx="2">
                  <c:v>69</c:v>
                </c:pt>
                <c:pt idx="3">
                  <c:v>66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DB-4B4F-AF24-41F59987E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5171600"/>
        <c:axId val="1095172256"/>
      </c:barChart>
      <c:catAx>
        <c:axId val="109517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5172256"/>
        <c:crosses val="autoZero"/>
        <c:auto val="1"/>
        <c:lblAlgn val="ctr"/>
        <c:lblOffset val="100"/>
        <c:noMultiLvlLbl val="0"/>
      </c:catAx>
      <c:valAx>
        <c:axId val="1095172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517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Themen!$CC$525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Themen!$CD$524:$CL$524</c:f>
              <c:strCache>
                <c:ptCount val="9"/>
                <c:pt idx="0">
                  <c:v>Diversification des systèmes de culture : Agroforesterie et grandes cultures</c:v>
                </c:pt>
                <c:pt idx="1">
                  <c:v>Diversification des systèmes de culture : Agroforesterie et viticulture</c:v>
                </c:pt>
                <c:pt idx="2">
                  <c:v>Diversification des systèmes de culture : Agroforesterie et maraîchage</c:v>
                </c:pt>
                <c:pt idx="3">
                  <c:v>Diversification des systèmes de culture : Haies comestibles ou fourragères</c:v>
                </c:pt>
                <c:pt idx="4">
                  <c:v>Diversification des systèmes de culture : Semis sous couvert</c:v>
                </c:pt>
                <c:pt idx="5">
                  <c:v>Diversification des systèmes de culture : Permaculture</c:v>
                </c:pt>
                <c:pt idx="6">
                  <c:v>Diversification des systèmes de culture : Micro-ferme</c:v>
                </c:pt>
                <c:pt idx="7">
                  <c:v>Diversification des systèmes de culture : Stratégies d'adaptation au climat</c:v>
                </c:pt>
                <c:pt idx="8">
                  <c:v>Diversification des systèmes de culture : Augmentation de la biodiversité sur mon domaine</c:v>
                </c:pt>
              </c:strCache>
            </c:strRef>
          </c:cat>
          <c:val>
            <c:numRef>
              <c:f>Themen!$CD$525:$CL$525</c:f>
              <c:numCache>
                <c:formatCode>General</c:formatCode>
                <c:ptCount val="9"/>
                <c:pt idx="0">
                  <c:v>53</c:v>
                </c:pt>
                <c:pt idx="1">
                  <c:v>77</c:v>
                </c:pt>
                <c:pt idx="2">
                  <c:v>57</c:v>
                </c:pt>
                <c:pt idx="3">
                  <c:v>38</c:v>
                </c:pt>
                <c:pt idx="4">
                  <c:v>33</c:v>
                </c:pt>
                <c:pt idx="5">
                  <c:v>34</c:v>
                </c:pt>
                <c:pt idx="6">
                  <c:v>62</c:v>
                </c:pt>
                <c:pt idx="7">
                  <c:v>22</c:v>
                </c:pt>
                <c:pt idx="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D-4704-8904-9F33849D0856}"/>
            </c:ext>
          </c:extLst>
        </c:ser>
        <c:ser>
          <c:idx val="1"/>
          <c:order val="1"/>
          <c:tx>
            <c:strRef>
              <c:f>Themen!$CC$526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Themen!$CD$524:$CL$524</c:f>
              <c:strCache>
                <c:ptCount val="9"/>
                <c:pt idx="0">
                  <c:v>Diversification des systèmes de culture : Agroforesterie et grandes cultures</c:v>
                </c:pt>
                <c:pt idx="1">
                  <c:v>Diversification des systèmes de culture : Agroforesterie et viticulture</c:v>
                </c:pt>
                <c:pt idx="2">
                  <c:v>Diversification des systèmes de culture : Agroforesterie et maraîchage</c:v>
                </c:pt>
                <c:pt idx="3">
                  <c:v>Diversification des systèmes de culture : Haies comestibles ou fourragères</c:v>
                </c:pt>
                <c:pt idx="4">
                  <c:v>Diversification des systèmes de culture : Semis sous couvert</c:v>
                </c:pt>
                <c:pt idx="5">
                  <c:v>Diversification des systèmes de culture : Permaculture</c:v>
                </c:pt>
                <c:pt idx="6">
                  <c:v>Diversification des systèmes de culture : Micro-ferme</c:v>
                </c:pt>
                <c:pt idx="7">
                  <c:v>Diversification des systèmes de culture : Stratégies d'adaptation au climat</c:v>
                </c:pt>
                <c:pt idx="8">
                  <c:v>Diversification des systèmes de culture : Augmentation de la biodiversité sur mon domaine</c:v>
                </c:pt>
              </c:strCache>
            </c:strRef>
          </c:cat>
          <c:val>
            <c:numRef>
              <c:f>Themen!$CD$526:$CL$526</c:f>
              <c:numCache>
                <c:formatCode>General</c:formatCode>
                <c:ptCount val="9"/>
                <c:pt idx="0">
                  <c:v>13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13</c:v>
                </c:pt>
                <c:pt idx="5">
                  <c:v>21</c:v>
                </c:pt>
                <c:pt idx="6">
                  <c:v>14</c:v>
                </c:pt>
                <c:pt idx="7">
                  <c:v>9</c:v>
                </c:pt>
                <c:pt idx="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7D-4704-8904-9F33849D0856}"/>
            </c:ext>
          </c:extLst>
        </c:ser>
        <c:ser>
          <c:idx val="2"/>
          <c:order val="2"/>
          <c:tx>
            <c:strRef>
              <c:f>Themen!$CC$527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Themen!$CD$524:$CL$524</c:f>
              <c:strCache>
                <c:ptCount val="9"/>
                <c:pt idx="0">
                  <c:v>Diversification des systèmes de culture : Agroforesterie et grandes cultures</c:v>
                </c:pt>
                <c:pt idx="1">
                  <c:v>Diversification des systèmes de culture : Agroforesterie et viticulture</c:v>
                </c:pt>
                <c:pt idx="2">
                  <c:v>Diversification des systèmes de culture : Agroforesterie et maraîchage</c:v>
                </c:pt>
                <c:pt idx="3">
                  <c:v>Diversification des systèmes de culture : Haies comestibles ou fourragères</c:v>
                </c:pt>
                <c:pt idx="4">
                  <c:v>Diversification des systèmes de culture : Semis sous couvert</c:v>
                </c:pt>
                <c:pt idx="5">
                  <c:v>Diversification des systèmes de culture : Permaculture</c:v>
                </c:pt>
                <c:pt idx="6">
                  <c:v>Diversification des systèmes de culture : Micro-ferme</c:v>
                </c:pt>
                <c:pt idx="7">
                  <c:v>Diversification des systèmes de culture : Stratégies d'adaptation au climat</c:v>
                </c:pt>
                <c:pt idx="8">
                  <c:v>Diversification des systèmes de culture : Augmentation de la biodiversité sur mon domaine</c:v>
                </c:pt>
              </c:strCache>
            </c:strRef>
          </c:cat>
          <c:val>
            <c:numRef>
              <c:f>Themen!$CD$527:$CL$527</c:f>
              <c:numCache>
                <c:formatCode>General</c:formatCode>
                <c:ptCount val="9"/>
                <c:pt idx="0">
                  <c:v>38</c:v>
                </c:pt>
                <c:pt idx="1">
                  <c:v>16</c:v>
                </c:pt>
                <c:pt idx="2">
                  <c:v>25</c:v>
                </c:pt>
                <c:pt idx="3">
                  <c:v>39</c:v>
                </c:pt>
                <c:pt idx="4">
                  <c:v>37</c:v>
                </c:pt>
                <c:pt idx="5">
                  <c:v>43</c:v>
                </c:pt>
                <c:pt idx="6">
                  <c:v>22</c:v>
                </c:pt>
                <c:pt idx="7">
                  <c:v>30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7D-4704-8904-9F33849D0856}"/>
            </c:ext>
          </c:extLst>
        </c:ser>
        <c:ser>
          <c:idx val="3"/>
          <c:order val="3"/>
          <c:tx>
            <c:strRef>
              <c:f>Themen!$CC$528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Themen!$CD$524:$CL$524</c:f>
              <c:strCache>
                <c:ptCount val="9"/>
                <c:pt idx="0">
                  <c:v>Diversification des systèmes de culture : Agroforesterie et grandes cultures</c:v>
                </c:pt>
                <c:pt idx="1">
                  <c:v>Diversification des systèmes de culture : Agroforesterie et viticulture</c:v>
                </c:pt>
                <c:pt idx="2">
                  <c:v>Diversification des systèmes de culture : Agroforesterie et maraîchage</c:v>
                </c:pt>
                <c:pt idx="3">
                  <c:v>Diversification des systèmes de culture : Haies comestibles ou fourragères</c:v>
                </c:pt>
                <c:pt idx="4">
                  <c:v>Diversification des systèmes de culture : Semis sous couvert</c:v>
                </c:pt>
                <c:pt idx="5">
                  <c:v>Diversification des systèmes de culture : Permaculture</c:v>
                </c:pt>
                <c:pt idx="6">
                  <c:v>Diversification des systèmes de culture : Micro-ferme</c:v>
                </c:pt>
                <c:pt idx="7">
                  <c:v>Diversification des systèmes de culture : Stratégies d'adaptation au climat</c:v>
                </c:pt>
                <c:pt idx="8">
                  <c:v>Diversification des systèmes de culture : Augmentation de la biodiversité sur mon domaine</c:v>
                </c:pt>
              </c:strCache>
            </c:strRef>
          </c:cat>
          <c:val>
            <c:numRef>
              <c:f>Themen!$CD$528:$CL$528</c:f>
              <c:numCache>
                <c:formatCode>General</c:formatCode>
                <c:ptCount val="9"/>
                <c:pt idx="0">
                  <c:v>34</c:v>
                </c:pt>
                <c:pt idx="1">
                  <c:v>12</c:v>
                </c:pt>
                <c:pt idx="2">
                  <c:v>25</c:v>
                </c:pt>
                <c:pt idx="3">
                  <c:v>36</c:v>
                </c:pt>
                <c:pt idx="4">
                  <c:v>39</c:v>
                </c:pt>
                <c:pt idx="5">
                  <c:v>51</c:v>
                </c:pt>
                <c:pt idx="6">
                  <c:v>23</c:v>
                </c:pt>
                <c:pt idx="7">
                  <c:v>60</c:v>
                </c:pt>
                <c:pt idx="8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7D-4704-8904-9F33849D0856}"/>
            </c:ext>
          </c:extLst>
        </c:ser>
        <c:ser>
          <c:idx val="4"/>
          <c:order val="4"/>
          <c:tx>
            <c:strRef>
              <c:f>Themen!$CC$529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Themen!$CD$524:$CL$524</c:f>
              <c:strCache>
                <c:ptCount val="9"/>
                <c:pt idx="0">
                  <c:v>Diversification des systèmes de culture : Agroforesterie et grandes cultures</c:v>
                </c:pt>
                <c:pt idx="1">
                  <c:v>Diversification des systèmes de culture : Agroforesterie et viticulture</c:v>
                </c:pt>
                <c:pt idx="2">
                  <c:v>Diversification des systèmes de culture : Agroforesterie et maraîchage</c:v>
                </c:pt>
                <c:pt idx="3">
                  <c:v>Diversification des systèmes de culture : Haies comestibles ou fourragères</c:v>
                </c:pt>
                <c:pt idx="4">
                  <c:v>Diversification des systèmes de culture : Semis sous couvert</c:v>
                </c:pt>
                <c:pt idx="5">
                  <c:v>Diversification des systèmes de culture : Permaculture</c:v>
                </c:pt>
                <c:pt idx="6">
                  <c:v>Diversification des systèmes de culture : Micro-ferme</c:v>
                </c:pt>
                <c:pt idx="7">
                  <c:v>Diversification des systèmes de culture : Stratégies d'adaptation au climat</c:v>
                </c:pt>
                <c:pt idx="8">
                  <c:v>Diversification des systèmes de culture : Augmentation de la biodiversité sur mon domaine</c:v>
                </c:pt>
              </c:strCache>
            </c:strRef>
          </c:cat>
          <c:val>
            <c:numRef>
              <c:f>Themen!$CD$529:$CL$529</c:f>
              <c:numCache>
                <c:formatCode>General</c:formatCode>
                <c:ptCount val="9"/>
                <c:pt idx="0">
                  <c:v>48</c:v>
                </c:pt>
                <c:pt idx="1">
                  <c:v>14</c:v>
                </c:pt>
                <c:pt idx="2">
                  <c:v>41</c:v>
                </c:pt>
                <c:pt idx="3">
                  <c:v>65</c:v>
                </c:pt>
                <c:pt idx="4">
                  <c:v>71</c:v>
                </c:pt>
                <c:pt idx="5">
                  <c:v>62</c:v>
                </c:pt>
                <c:pt idx="6">
                  <c:v>45</c:v>
                </c:pt>
                <c:pt idx="7">
                  <c:v>116</c:v>
                </c:pt>
                <c:pt idx="8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7D-4704-8904-9F33849D0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7146224"/>
        <c:axId val="1087140320"/>
      </c:barChart>
      <c:catAx>
        <c:axId val="1087146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87140320"/>
        <c:crosses val="autoZero"/>
        <c:auto val="1"/>
        <c:lblAlgn val="ctr"/>
        <c:lblOffset val="100"/>
        <c:noMultiLvlLbl val="0"/>
      </c:catAx>
      <c:valAx>
        <c:axId val="1087140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8714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Themen!$CM$525</c:f>
              <c:strCache>
                <c:ptCount val="1"/>
                <c:pt idx="0">
                  <c:v>pas du tout intéressé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Themen!$CN$524:$CV$524</c:f>
              <c:strCache>
                <c:ptCount val="9"/>
                <c:pt idx="0">
                  <c:v>Elaboration des préparations biodynamiques</c:v>
                </c:pt>
                <c:pt idx="1">
                  <c:v>Application des préparations biodynamiques</c:v>
                </c:pt>
                <c:pt idx="2">
                  <c:v>Compréhension et utilisation du calendrier lunaire</c:v>
                </c:pt>
                <c:pt idx="3">
                  <c:v>Approfondissement des concepts soutenant l'agriculture biodynamique</c:v>
                </c:pt>
                <c:pt idx="4">
                  <c:v>Elevage biodynamique</c:v>
                </c:pt>
                <c:pt idx="5">
                  <c:v>Maraîchage biodynamique</c:v>
                </c:pt>
                <c:pt idx="6">
                  <c:v>Viticulture biodynamique</c:v>
                </c:pt>
                <c:pt idx="7">
                  <c:v>Arboriculture biodynamique</c:v>
                </c:pt>
                <c:pt idx="8">
                  <c:v>Grandes cultures en biodynamie</c:v>
                </c:pt>
              </c:strCache>
            </c:strRef>
          </c:cat>
          <c:val>
            <c:numRef>
              <c:f>Themen!$CN$525:$CV$525</c:f>
              <c:numCache>
                <c:formatCode>General</c:formatCode>
                <c:ptCount val="9"/>
                <c:pt idx="0">
                  <c:v>51</c:v>
                </c:pt>
                <c:pt idx="1">
                  <c:v>51</c:v>
                </c:pt>
                <c:pt idx="2">
                  <c:v>49</c:v>
                </c:pt>
                <c:pt idx="3">
                  <c:v>53</c:v>
                </c:pt>
                <c:pt idx="4">
                  <c:v>56</c:v>
                </c:pt>
                <c:pt idx="5">
                  <c:v>64</c:v>
                </c:pt>
                <c:pt idx="6">
                  <c:v>87</c:v>
                </c:pt>
                <c:pt idx="7">
                  <c:v>64</c:v>
                </c:pt>
                <c:pt idx="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B-4945-92C7-2F33933F2062}"/>
            </c:ext>
          </c:extLst>
        </c:ser>
        <c:ser>
          <c:idx val="1"/>
          <c:order val="1"/>
          <c:tx>
            <c:strRef>
              <c:f>Themen!$CM$526</c:f>
              <c:strCache>
                <c:ptCount val="1"/>
                <c:pt idx="0">
                  <c:v>pas intéressé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Themen!$CN$524:$CV$524</c:f>
              <c:strCache>
                <c:ptCount val="9"/>
                <c:pt idx="0">
                  <c:v>Elaboration des préparations biodynamiques</c:v>
                </c:pt>
                <c:pt idx="1">
                  <c:v>Application des préparations biodynamiques</c:v>
                </c:pt>
                <c:pt idx="2">
                  <c:v>Compréhension et utilisation du calendrier lunaire</c:v>
                </c:pt>
                <c:pt idx="3">
                  <c:v>Approfondissement des concepts soutenant l'agriculture biodynamique</c:v>
                </c:pt>
                <c:pt idx="4">
                  <c:v>Elevage biodynamique</c:v>
                </c:pt>
                <c:pt idx="5">
                  <c:v>Maraîchage biodynamique</c:v>
                </c:pt>
                <c:pt idx="6">
                  <c:v>Viticulture biodynamique</c:v>
                </c:pt>
                <c:pt idx="7">
                  <c:v>Arboriculture biodynamique</c:v>
                </c:pt>
                <c:pt idx="8">
                  <c:v>Grandes cultures en biodynamie</c:v>
                </c:pt>
              </c:strCache>
            </c:strRef>
          </c:cat>
          <c:val>
            <c:numRef>
              <c:f>Themen!$CN$526:$CV$526</c:f>
              <c:numCache>
                <c:formatCode>General</c:formatCode>
                <c:ptCount val="9"/>
                <c:pt idx="0">
                  <c:v>28</c:v>
                </c:pt>
                <c:pt idx="1">
                  <c:v>25</c:v>
                </c:pt>
                <c:pt idx="2">
                  <c:v>20</c:v>
                </c:pt>
                <c:pt idx="3">
                  <c:v>30</c:v>
                </c:pt>
                <c:pt idx="4">
                  <c:v>21</c:v>
                </c:pt>
                <c:pt idx="5">
                  <c:v>18</c:v>
                </c:pt>
                <c:pt idx="6">
                  <c:v>14</c:v>
                </c:pt>
                <c:pt idx="7">
                  <c:v>13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1B-4945-92C7-2F33933F2062}"/>
            </c:ext>
          </c:extLst>
        </c:ser>
        <c:ser>
          <c:idx val="2"/>
          <c:order val="2"/>
          <c:tx>
            <c:strRef>
              <c:f>Themen!$CM$527</c:f>
              <c:strCache>
                <c:ptCount val="1"/>
                <c:pt idx="0">
                  <c:v>partiellement intéressé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Themen!$CN$524:$CV$524</c:f>
              <c:strCache>
                <c:ptCount val="9"/>
                <c:pt idx="0">
                  <c:v>Elaboration des préparations biodynamiques</c:v>
                </c:pt>
                <c:pt idx="1">
                  <c:v>Application des préparations biodynamiques</c:v>
                </c:pt>
                <c:pt idx="2">
                  <c:v>Compréhension et utilisation du calendrier lunaire</c:v>
                </c:pt>
                <c:pt idx="3">
                  <c:v>Approfondissement des concepts soutenant l'agriculture biodynamique</c:v>
                </c:pt>
                <c:pt idx="4">
                  <c:v>Elevage biodynamique</c:v>
                </c:pt>
                <c:pt idx="5">
                  <c:v>Maraîchage biodynamique</c:v>
                </c:pt>
                <c:pt idx="6">
                  <c:v>Viticulture biodynamique</c:v>
                </c:pt>
                <c:pt idx="7">
                  <c:v>Arboriculture biodynamique</c:v>
                </c:pt>
                <c:pt idx="8">
                  <c:v>Grandes cultures en biodynamie</c:v>
                </c:pt>
              </c:strCache>
            </c:strRef>
          </c:cat>
          <c:val>
            <c:numRef>
              <c:f>Themen!$CN$527:$CV$527</c:f>
              <c:numCache>
                <c:formatCode>General</c:formatCode>
                <c:ptCount val="9"/>
                <c:pt idx="0">
                  <c:v>35</c:v>
                </c:pt>
                <c:pt idx="1">
                  <c:v>35</c:v>
                </c:pt>
                <c:pt idx="2">
                  <c:v>47</c:v>
                </c:pt>
                <c:pt idx="3">
                  <c:v>29</c:v>
                </c:pt>
                <c:pt idx="4">
                  <c:v>30</c:v>
                </c:pt>
                <c:pt idx="5">
                  <c:v>22</c:v>
                </c:pt>
                <c:pt idx="6">
                  <c:v>9</c:v>
                </c:pt>
                <c:pt idx="7">
                  <c:v>24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1B-4945-92C7-2F33933F2062}"/>
            </c:ext>
          </c:extLst>
        </c:ser>
        <c:ser>
          <c:idx val="3"/>
          <c:order val="3"/>
          <c:tx>
            <c:strRef>
              <c:f>Themen!$CM$528</c:f>
              <c:strCache>
                <c:ptCount val="1"/>
                <c:pt idx="0">
                  <c:v>intéressé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Themen!$CN$524:$CV$524</c:f>
              <c:strCache>
                <c:ptCount val="9"/>
                <c:pt idx="0">
                  <c:v>Elaboration des préparations biodynamiques</c:v>
                </c:pt>
                <c:pt idx="1">
                  <c:v>Application des préparations biodynamiques</c:v>
                </c:pt>
                <c:pt idx="2">
                  <c:v>Compréhension et utilisation du calendrier lunaire</c:v>
                </c:pt>
                <c:pt idx="3">
                  <c:v>Approfondissement des concepts soutenant l'agriculture biodynamique</c:v>
                </c:pt>
                <c:pt idx="4">
                  <c:v>Elevage biodynamique</c:v>
                </c:pt>
                <c:pt idx="5">
                  <c:v>Maraîchage biodynamique</c:v>
                </c:pt>
                <c:pt idx="6">
                  <c:v>Viticulture biodynamique</c:v>
                </c:pt>
                <c:pt idx="7">
                  <c:v>Arboriculture biodynamique</c:v>
                </c:pt>
                <c:pt idx="8">
                  <c:v>Grandes cultures en biodynamie</c:v>
                </c:pt>
              </c:strCache>
            </c:strRef>
          </c:cat>
          <c:val>
            <c:numRef>
              <c:f>Themen!$CN$528:$CV$528</c:f>
              <c:numCache>
                <c:formatCode>General</c:formatCode>
                <c:ptCount val="9"/>
                <c:pt idx="0">
                  <c:v>40</c:v>
                </c:pt>
                <c:pt idx="1">
                  <c:v>40</c:v>
                </c:pt>
                <c:pt idx="2">
                  <c:v>45</c:v>
                </c:pt>
                <c:pt idx="3">
                  <c:v>37</c:v>
                </c:pt>
                <c:pt idx="4">
                  <c:v>33</c:v>
                </c:pt>
                <c:pt idx="5">
                  <c:v>26</c:v>
                </c:pt>
                <c:pt idx="6">
                  <c:v>6</c:v>
                </c:pt>
                <c:pt idx="7">
                  <c:v>24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1B-4945-92C7-2F33933F2062}"/>
            </c:ext>
          </c:extLst>
        </c:ser>
        <c:ser>
          <c:idx val="4"/>
          <c:order val="4"/>
          <c:tx>
            <c:strRef>
              <c:f>Themen!$CM$529</c:f>
              <c:strCache>
                <c:ptCount val="1"/>
                <c:pt idx="0">
                  <c:v>très intéressé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Themen!$CN$524:$CV$524</c:f>
              <c:strCache>
                <c:ptCount val="9"/>
                <c:pt idx="0">
                  <c:v>Elaboration des préparations biodynamiques</c:v>
                </c:pt>
                <c:pt idx="1">
                  <c:v>Application des préparations biodynamiques</c:v>
                </c:pt>
                <c:pt idx="2">
                  <c:v>Compréhension et utilisation du calendrier lunaire</c:v>
                </c:pt>
                <c:pt idx="3">
                  <c:v>Approfondissement des concepts soutenant l'agriculture biodynamique</c:v>
                </c:pt>
                <c:pt idx="4">
                  <c:v>Elevage biodynamique</c:v>
                </c:pt>
                <c:pt idx="5">
                  <c:v>Maraîchage biodynamique</c:v>
                </c:pt>
                <c:pt idx="6">
                  <c:v>Viticulture biodynamique</c:v>
                </c:pt>
                <c:pt idx="7">
                  <c:v>Arboriculture biodynamique</c:v>
                </c:pt>
                <c:pt idx="8">
                  <c:v>Grandes cultures en biodynamie</c:v>
                </c:pt>
              </c:strCache>
            </c:strRef>
          </c:cat>
          <c:val>
            <c:numRef>
              <c:f>Themen!$CN$529:$CV$529</c:f>
              <c:numCache>
                <c:formatCode>General</c:formatCode>
                <c:ptCount val="9"/>
                <c:pt idx="0">
                  <c:v>58</c:v>
                </c:pt>
                <c:pt idx="1">
                  <c:v>63</c:v>
                </c:pt>
                <c:pt idx="2">
                  <c:v>70</c:v>
                </c:pt>
                <c:pt idx="3">
                  <c:v>54</c:v>
                </c:pt>
                <c:pt idx="4">
                  <c:v>45</c:v>
                </c:pt>
                <c:pt idx="5">
                  <c:v>42</c:v>
                </c:pt>
                <c:pt idx="6">
                  <c:v>21</c:v>
                </c:pt>
                <c:pt idx="7">
                  <c:v>33</c:v>
                </c:pt>
                <c:pt idx="8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1B-4945-92C7-2F33933F2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5182752"/>
        <c:axId val="1095180456"/>
      </c:barChart>
      <c:catAx>
        <c:axId val="1095182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5180456"/>
        <c:crosses val="autoZero"/>
        <c:auto val="1"/>
        <c:lblAlgn val="ctr"/>
        <c:lblOffset val="100"/>
        <c:noMultiLvlLbl val="0"/>
      </c:catAx>
      <c:valAx>
        <c:axId val="1095180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518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'Coûts-formation'!$C$524:$C$527</c:f>
              <c:strCache>
                <c:ptCount val="4"/>
                <c:pt idx="0">
                  <c:v>jusqu'à 50 Fr.</c:v>
                </c:pt>
                <c:pt idx="1">
                  <c:v>jusqu'à 100 Fr.</c:v>
                </c:pt>
                <c:pt idx="2">
                  <c:v>jusqu'à 120 Fr.</c:v>
                </c:pt>
                <c:pt idx="3">
                  <c:v>plus que 120 Fr.</c:v>
                </c:pt>
              </c:strCache>
            </c:strRef>
          </c:cat>
          <c:val>
            <c:numRef>
              <c:f>'Coûts-formation'!$E$524:$E$527</c:f>
              <c:numCache>
                <c:formatCode>0%</c:formatCode>
                <c:ptCount val="4"/>
                <c:pt idx="0">
                  <c:v>0.23364485981308411</c:v>
                </c:pt>
                <c:pt idx="1">
                  <c:v>0.4735202492211838</c:v>
                </c:pt>
                <c:pt idx="2">
                  <c:v>0.22741433021806853</c:v>
                </c:pt>
                <c:pt idx="3">
                  <c:v>6.5420560747663545E-2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E-48DE-B1D7-6388617209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78866744"/>
        <c:axId val="587921856"/>
      </c:barChart>
      <c:catAx>
        <c:axId val="378866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7921856"/>
        <c:crosses val="autoZero"/>
        <c:auto val="1"/>
        <c:lblAlgn val="ctr"/>
        <c:lblOffset val="100"/>
        <c:noMultiLvlLbl val="0"/>
      </c:catAx>
      <c:valAx>
        <c:axId val="58792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86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'Coûts-formation'!$L$526:$L$529</c:f>
              <c:strCache>
                <c:ptCount val="4"/>
                <c:pt idx="0">
                  <c:v>Les coûts pour une formation continue par année devraient être financés par la fédération dont je suis membre.</c:v>
                </c:pt>
                <c:pt idx="1">
                  <c:v>Pour chaque formation, la fédération dont je suis membre, devrait prendre en charge 50 Fr. / personne.</c:v>
                </c:pt>
                <c:pt idx="2">
                  <c:v>Non</c:v>
                </c:pt>
                <c:pt idx="3">
                  <c:v>Oui</c:v>
                </c:pt>
              </c:strCache>
            </c:strRef>
          </c:cat>
          <c:val>
            <c:numRef>
              <c:f>'Coûts-formation'!$N$526:$N$529</c:f>
              <c:numCache>
                <c:formatCode>0%</c:formatCode>
                <c:ptCount val="4"/>
                <c:pt idx="0">
                  <c:v>0.32817337461300311</c:v>
                </c:pt>
                <c:pt idx="1">
                  <c:v>0.25386996904024767</c:v>
                </c:pt>
                <c:pt idx="2">
                  <c:v>0.23219814241486067</c:v>
                </c:pt>
                <c:pt idx="3">
                  <c:v>0.18575851393188855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8-4713-A02E-09A6175344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8602600"/>
        <c:axId val="1008607520"/>
      </c:barChart>
      <c:catAx>
        <c:axId val="1008602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8607520"/>
        <c:crosses val="autoZero"/>
        <c:auto val="1"/>
        <c:lblAlgn val="ctr"/>
        <c:lblOffset val="100"/>
        <c:noMultiLvlLbl val="0"/>
      </c:catAx>
      <c:valAx>
        <c:axId val="100860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8602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'Questions générales'!$A$528:$A$531</c:f>
              <c:strCache>
                <c:ptCount val="4"/>
                <c:pt idx="0">
                  <c:v>Moi et mon/ma partenaire ont reconverti (en bio/biodynamie) le domaine après l'avoir repris.</c:v>
                </c:pt>
                <c:pt idx="1">
                  <c:v>J'ai repris le domaine qui était déjà en bio/ en biodynamie de mes parents.</c:v>
                </c:pt>
                <c:pt idx="2">
                  <c:v>Dans ma famille, nous n'étions pas agriculteurs et je suis arrivé(e) à l'agriculture après une reconversion professionnelle.</c:v>
                </c:pt>
                <c:pt idx="3">
                  <c:v>Mon/ ma partenaire a repris le domaine qui était déjà en bio/biodynamie.</c:v>
                </c:pt>
              </c:strCache>
            </c:strRef>
          </c:cat>
          <c:val>
            <c:numRef>
              <c:f>'Questions générales'!$D$528:$D$531</c:f>
              <c:numCache>
                <c:formatCode>0%</c:formatCode>
                <c:ptCount val="4"/>
                <c:pt idx="0">
                  <c:v>0.534965034965035</c:v>
                </c:pt>
                <c:pt idx="1">
                  <c:v>0.26573426573426573</c:v>
                </c:pt>
                <c:pt idx="2">
                  <c:v>0.18181818181818182</c:v>
                </c:pt>
                <c:pt idx="3">
                  <c:v>1.7482517482517484E-2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9-4576-9819-513B5F393E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8582592"/>
        <c:axId val="1008582920"/>
      </c:barChart>
      <c:catAx>
        <c:axId val="100858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8582920"/>
        <c:crosses val="autoZero"/>
        <c:auto val="1"/>
        <c:lblAlgn val="ctr"/>
        <c:lblOffset val="100"/>
        <c:noMultiLvlLbl val="0"/>
      </c:catAx>
      <c:valAx>
        <c:axId val="1008582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858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'Questions générales'!$F$526:$F$530</c:f>
              <c:strCache>
                <c:ptCount val="5"/>
                <c:pt idx="0">
                  <c:v>Maturité (professionnelle)</c:v>
                </c:pt>
                <c:pt idx="1">
                  <c:v>Université/ ETH/ EPFL</c:v>
                </c:pt>
                <c:pt idx="2">
                  <c:v>Apprentissage</c:v>
                </c:pt>
                <c:pt idx="3">
                  <c:v>Haute école</c:v>
                </c:pt>
                <c:pt idx="4">
                  <c:v>Brevet fédéral</c:v>
                </c:pt>
              </c:strCache>
            </c:strRef>
          </c:cat>
          <c:val>
            <c:numRef>
              <c:f>'Questions générales'!$I$526:$I$530</c:f>
              <c:numCache>
                <c:formatCode>0%</c:formatCode>
                <c:ptCount val="5"/>
                <c:pt idx="0">
                  <c:v>3.6253776435045321E-2</c:v>
                </c:pt>
                <c:pt idx="1">
                  <c:v>0.10574018126888217</c:v>
                </c:pt>
                <c:pt idx="2">
                  <c:v>0.19939577039274925</c:v>
                </c:pt>
                <c:pt idx="3">
                  <c:v>0.20845921450151059</c:v>
                </c:pt>
                <c:pt idx="4">
                  <c:v>0.45015105740181272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C-40E2-A5DC-79250EBC2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4805168"/>
        <c:axId val="834805824"/>
      </c:barChart>
      <c:catAx>
        <c:axId val="83480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4805824"/>
        <c:crosses val="autoZero"/>
        <c:auto val="1"/>
        <c:lblAlgn val="ctr"/>
        <c:lblOffset val="100"/>
        <c:noMultiLvlLbl val="0"/>
      </c:catAx>
      <c:valAx>
        <c:axId val="834805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480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'Zusfsg-Ursprung-Antworten'!$C$1</c:f>
              <c:strCache>
                <c:ptCount val="1"/>
                <c:pt idx="0">
                  <c:v>Mitgliedschaft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'Zusfsg-Ursprung-Antworten'!$C$2:$C$23</c:f>
              <c:strCache>
                <c:ptCount val="22"/>
                <c:pt idx="0">
                  <c:v>Bio Forum Schweiz</c:v>
                </c:pt>
                <c:pt idx="1">
                  <c:v>Bio Luzern</c:v>
                </c:pt>
                <c:pt idx="2">
                  <c:v>Bio Valais</c:v>
                </c:pt>
                <c:pt idx="3">
                  <c:v>Bio Zug</c:v>
                </c:pt>
                <c:pt idx="4">
                  <c:v>Antwort unklar</c:v>
                </c:pt>
                <c:pt idx="5">
                  <c:v>Bio Genève</c:v>
                </c:pt>
                <c:pt idx="6">
                  <c:v>Bio Schwyz</c:v>
                </c:pt>
                <c:pt idx="7">
                  <c:v>Bio Ostschweiz</c:v>
                </c:pt>
                <c:pt idx="8">
                  <c:v>Bio Inspecta (Bio-Verordnung)</c:v>
                </c:pt>
                <c:pt idx="9">
                  <c:v>Bio Jura</c:v>
                </c:pt>
                <c:pt idx="10">
                  <c:v>Progana</c:v>
                </c:pt>
                <c:pt idx="11">
                  <c:v>Demeter</c:v>
                </c:pt>
                <c:pt idx="12">
                  <c:v>Schweizer Bergheimat</c:v>
                </c:pt>
                <c:pt idx="13">
                  <c:v>Bio Bauern Ob- und Nidwalden</c:v>
                </c:pt>
                <c:pt idx="14">
                  <c:v>Bio Bern</c:v>
                </c:pt>
                <c:pt idx="15">
                  <c:v>Bioring Appenzellerland</c:v>
                </c:pt>
                <c:pt idx="16">
                  <c:v>Bio Vaud</c:v>
                </c:pt>
                <c:pt idx="17">
                  <c:v>Bio Freiburg (davon 4 franzsprachige)</c:v>
                </c:pt>
                <c:pt idx="18">
                  <c:v>Bio Zürich Schaffhausen</c:v>
                </c:pt>
                <c:pt idx="19">
                  <c:v>Bio Suisse !</c:v>
                </c:pt>
                <c:pt idx="20">
                  <c:v>Bio Nordwestschweiz</c:v>
                </c:pt>
                <c:pt idx="21">
                  <c:v>Bio Grischun</c:v>
                </c:pt>
              </c:strCache>
            </c:strRef>
          </c:cat>
          <c:val>
            <c:numRef>
              <c:f>'Zusfsg-Ursprung-Antworten'!$A$2:$A$23</c:f>
              <c:numCache>
                <c:formatCode>General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6</c:v>
                </c:pt>
                <c:pt idx="12">
                  <c:v>6</c:v>
                </c:pt>
                <c:pt idx="13">
                  <c:v>8</c:v>
                </c:pt>
                <c:pt idx="14">
                  <c:v>8</c:v>
                </c:pt>
                <c:pt idx="15">
                  <c:v>9</c:v>
                </c:pt>
                <c:pt idx="16">
                  <c:v>12</c:v>
                </c:pt>
                <c:pt idx="17">
                  <c:v>13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4-4C51-898A-51062F15D8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8850464"/>
        <c:axId val="418851120"/>
      </c:barChart>
      <c:catAx>
        <c:axId val="41885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8851120"/>
        <c:crosses val="autoZero"/>
        <c:auto val="1"/>
        <c:lblAlgn val="ctr"/>
        <c:lblOffset val="100"/>
        <c:noMultiLvlLbl val="0"/>
      </c:catAx>
      <c:valAx>
        <c:axId val="418851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885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Betriebstruktur!$A$59:$A$64</c:f>
              <c:strCache>
                <c:ptCount val="6"/>
                <c:pt idx="0">
                  <c:v>moins d'une année </c:v>
                </c:pt>
                <c:pt idx="1">
                  <c:v>1-3 ans</c:v>
                </c:pt>
                <c:pt idx="2">
                  <c:v>3-5 ans </c:v>
                </c:pt>
                <c:pt idx="3">
                  <c:v>5-10 ans</c:v>
                </c:pt>
                <c:pt idx="4">
                  <c:v>10-15 ans</c:v>
                </c:pt>
                <c:pt idx="5">
                  <c:v>plus de 15 ans</c:v>
                </c:pt>
              </c:strCache>
            </c:strRef>
          </c:cat>
          <c:val>
            <c:numRef>
              <c:f>Betriebstruktur!$C$59:$C$64</c:f>
              <c:numCache>
                <c:formatCode>0%</c:formatCode>
                <c:ptCount val="6"/>
                <c:pt idx="0">
                  <c:v>4.9462365591397849E-2</c:v>
                </c:pt>
                <c:pt idx="1">
                  <c:v>8.8172043010752682E-2</c:v>
                </c:pt>
                <c:pt idx="2">
                  <c:v>0.11397849462365592</c:v>
                </c:pt>
                <c:pt idx="3">
                  <c:v>9.8924731182795697E-2</c:v>
                </c:pt>
                <c:pt idx="4">
                  <c:v>9.2473118279569888E-2</c:v>
                </c:pt>
                <c:pt idx="5">
                  <c:v>0.46881720430107526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BA-4787-BBFA-4C576F93C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4034960"/>
        <c:axId val="1"/>
      </c:barChart>
      <c:catAx>
        <c:axId val="774034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40349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Betriebstruktur!$A$70:$A$72</c:f>
              <c:strCache>
                <c:ptCount val="3"/>
                <c:pt idx="0">
                  <c:v>Reprise de la ferme des parents ou beaux-parents</c:v>
                </c:pt>
                <c:pt idx="1">
                  <c:v>Reconversion professionnelle </c:v>
                </c:pt>
                <c:pt idx="2">
                  <c:v>Autres</c:v>
                </c:pt>
              </c:strCache>
            </c:strRef>
          </c:cat>
          <c:val>
            <c:numRef>
              <c:f>Betriebstruktur!$C$70:$C$72</c:f>
              <c:numCache>
                <c:formatCode>0%</c:formatCode>
                <c:ptCount val="3"/>
                <c:pt idx="0">
                  <c:v>0.59753086419753088</c:v>
                </c:pt>
                <c:pt idx="1">
                  <c:v>0.20987654320987653</c:v>
                </c:pt>
                <c:pt idx="2">
                  <c:v>0.19259259259259259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E5-4E25-98AD-AA7D0DE00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2497368"/>
        <c:axId val="1"/>
      </c:barChart>
      <c:catAx>
        <c:axId val="772497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24973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049533250960982"/>
          <c:y val="3.259259259259259E-2"/>
          <c:w val="0.6453167044565562"/>
          <c:h val="0.8308936716243803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'Weiterbildung '!$B$537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'Weiterbildung '!$C$535:$O$535</c:f>
              <c:strCache>
                <c:ptCount val="13"/>
                <c:pt idx="0">
                  <c:v>Cours proposé par une école d'agriculture </c:v>
                </c:pt>
                <c:pt idx="1">
                  <c:v>Cours proposé par une organisme de conseil cantona</c:v>
                </c:pt>
                <c:pt idx="2">
                  <c:v>Cours proposé par le FiBL</c:v>
                </c:pt>
                <c:pt idx="3">
                  <c:v>Cours d'introduction et de formation continue propose par Demeter</c:v>
                </c:pt>
                <c:pt idx="4">
                  <c:v>Cours pour la reconversion vers l'agriculture biologique</c:v>
                </c:pt>
                <c:pt idx="5">
                  <c:v>Formations proposées par l'Association Romande de Biodynamie</c:v>
                </c:pt>
                <c:pt idx="6">
                  <c:v>Un ou cours ou plusieurs cours à l'étranger</c:v>
                </c:pt>
                <c:pt idx="7">
                  <c:v>Groupe d'echange ou une journée technique Pro Bio de Bio Suisse</c:v>
                </c:pt>
                <c:pt idx="8">
                  <c:v>Formation proposée par un/des privé(s)</c:v>
                </c:pt>
                <c:pt idx="9">
                  <c:v>Formation proposée par le Goetheanum</c:v>
                </c:pt>
                <c:pt idx="10">
                  <c:v>Autres cours</c:v>
                </c:pt>
                <c:pt idx="11">
                  <c:v>Pas de cours</c:v>
                </c:pt>
                <c:pt idx="12">
                  <c:v>Rien ne s'applique</c:v>
                </c:pt>
              </c:strCache>
            </c:strRef>
          </c:cat>
          <c:val>
            <c:numRef>
              <c:f>'Weiterbildung '!$C$537:$M$537</c:f>
              <c:numCache>
                <c:formatCode>0%</c:formatCode>
                <c:ptCount val="11"/>
                <c:pt idx="0">
                  <c:v>0.56862745098039214</c:v>
                </c:pt>
                <c:pt idx="1">
                  <c:v>0.49044585987261147</c:v>
                </c:pt>
                <c:pt idx="2">
                  <c:v>0.46587537091988129</c:v>
                </c:pt>
                <c:pt idx="3">
                  <c:v>0.35403726708074534</c:v>
                </c:pt>
                <c:pt idx="4">
                  <c:v>0.34405144694533762</c:v>
                </c:pt>
                <c:pt idx="5">
                  <c:v>0.27414330218068533</c:v>
                </c:pt>
                <c:pt idx="6">
                  <c:v>0.2356687898089172</c:v>
                </c:pt>
                <c:pt idx="7">
                  <c:v>0.21176470588235294</c:v>
                </c:pt>
                <c:pt idx="8">
                  <c:v>0.17665615141955837</c:v>
                </c:pt>
                <c:pt idx="9">
                  <c:v>9.8360655737704916E-2</c:v>
                </c:pt>
                <c:pt idx="10">
                  <c:v>4.8951048951048952E-2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A-4F0F-B0F1-D7195AC40B05}"/>
            </c:ext>
          </c:extLst>
        </c:ser>
        <c:ser>
          <c:idx val="1"/>
          <c:order val="1"/>
          <c:tx>
            <c:strRef>
              <c:f>'Weiterbildung '!$B$538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'Weiterbildung '!$C$535:$O$535</c:f>
              <c:strCache>
                <c:ptCount val="13"/>
                <c:pt idx="0">
                  <c:v>Cours proposé par une école d'agriculture </c:v>
                </c:pt>
                <c:pt idx="1">
                  <c:v>Cours proposé par une organisme de conseil cantona</c:v>
                </c:pt>
                <c:pt idx="2">
                  <c:v>Cours proposé par le FiBL</c:v>
                </c:pt>
                <c:pt idx="3">
                  <c:v>Cours d'introduction et de formation continue propose par Demeter</c:v>
                </c:pt>
                <c:pt idx="4">
                  <c:v>Cours pour la reconversion vers l'agriculture biologique</c:v>
                </c:pt>
                <c:pt idx="5">
                  <c:v>Formations proposées par l'Association Romande de Biodynamie</c:v>
                </c:pt>
                <c:pt idx="6">
                  <c:v>Un ou cours ou plusieurs cours à l'étranger</c:v>
                </c:pt>
                <c:pt idx="7">
                  <c:v>Groupe d'echange ou une journée technique Pro Bio de Bio Suisse</c:v>
                </c:pt>
                <c:pt idx="8">
                  <c:v>Formation proposée par un/des privé(s)</c:v>
                </c:pt>
                <c:pt idx="9">
                  <c:v>Formation proposée par le Goetheanum</c:v>
                </c:pt>
                <c:pt idx="10">
                  <c:v>Autres cours</c:v>
                </c:pt>
                <c:pt idx="11">
                  <c:v>Pas de cours</c:v>
                </c:pt>
                <c:pt idx="12">
                  <c:v>Rien ne s'applique</c:v>
                </c:pt>
              </c:strCache>
            </c:strRef>
          </c:cat>
          <c:val>
            <c:numRef>
              <c:f>'Weiterbildung '!$C$538:$M$538</c:f>
              <c:numCache>
                <c:formatCode>0%</c:formatCode>
                <c:ptCount val="11"/>
                <c:pt idx="0">
                  <c:v>0.40896358543417366</c:v>
                </c:pt>
                <c:pt idx="1">
                  <c:v>0.47770700636942676</c:v>
                </c:pt>
                <c:pt idx="2">
                  <c:v>0.51038575667655783</c:v>
                </c:pt>
                <c:pt idx="3">
                  <c:v>0.6428571428571429</c:v>
                </c:pt>
                <c:pt idx="4">
                  <c:v>0.63987138263665599</c:v>
                </c:pt>
                <c:pt idx="5">
                  <c:v>0.71962616822429903</c:v>
                </c:pt>
                <c:pt idx="6">
                  <c:v>0.74522292993630568</c:v>
                </c:pt>
                <c:pt idx="7">
                  <c:v>0.7803921568627451</c:v>
                </c:pt>
                <c:pt idx="8">
                  <c:v>0.82018927444794953</c:v>
                </c:pt>
                <c:pt idx="9">
                  <c:v>0.90163934426229508</c:v>
                </c:pt>
                <c:pt idx="10">
                  <c:v>0.93706293706293708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AA-4F0F-B0F1-D7195AC40B05}"/>
            </c:ext>
          </c:extLst>
        </c:ser>
        <c:ser>
          <c:idx val="2"/>
          <c:order val="2"/>
          <c:tx>
            <c:strRef>
              <c:f>'Weiterbildung '!$B$539</c:f>
              <c:strCache>
                <c:ptCount val="1"/>
                <c:pt idx="0">
                  <c:v>Pas sûr(e)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AA-4F0F-B0F1-D7195AC40B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'Weiterbildung '!$C$535:$O$535</c:f>
              <c:strCache>
                <c:ptCount val="13"/>
                <c:pt idx="0">
                  <c:v>Cours proposé par une école d'agriculture </c:v>
                </c:pt>
                <c:pt idx="1">
                  <c:v>Cours proposé par une organisme de conseil cantona</c:v>
                </c:pt>
                <c:pt idx="2">
                  <c:v>Cours proposé par le FiBL</c:v>
                </c:pt>
                <c:pt idx="3">
                  <c:v>Cours d'introduction et de formation continue propose par Demeter</c:v>
                </c:pt>
                <c:pt idx="4">
                  <c:v>Cours pour la reconversion vers l'agriculture biologique</c:v>
                </c:pt>
                <c:pt idx="5">
                  <c:v>Formations proposées par l'Association Romande de Biodynamie</c:v>
                </c:pt>
                <c:pt idx="6">
                  <c:v>Un ou cours ou plusieurs cours à l'étranger</c:v>
                </c:pt>
                <c:pt idx="7">
                  <c:v>Groupe d'echange ou une journée technique Pro Bio de Bio Suisse</c:v>
                </c:pt>
                <c:pt idx="8">
                  <c:v>Formation proposée par un/des privé(s)</c:v>
                </c:pt>
                <c:pt idx="9">
                  <c:v>Formation proposée par le Goetheanum</c:v>
                </c:pt>
                <c:pt idx="10">
                  <c:v>Autres cours</c:v>
                </c:pt>
                <c:pt idx="11">
                  <c:v>Pas de cours</c:v>
                </c:pt>
                <c:pt idx="12">
                  <c:v>Rien ne s'applique</c:v>
                </c:pt>
              </c:strCache>
            </c:strRef>
          </c:cat>
          <c:val>
            <c:numRef>
              <c:f>'Weiterbildung '!$C$539:$M$539</c:f>
              <c:numCache>
                <c:formatCode>0%</c:formatCode>
                <c:ptCount val="11"/>
                <c:pt idx="0">
                  <c:v>2.2408963585434174E-2</c:v>
                </c:pt>
                <c:pt idx="1">
                  <c:v>3.1847133757961783E-2</c:v>
                </c:pt>
                <c:pt idx="2">
                  <c:v>2.3738872403560832E-2</c:v>
                </c:pt>
                <c:pt idx="3">
                  <c:v>3.105590062111801E-3</c:v>
                </c:pt>
                <c:pt idx="4">
                  <c:v>1.607717041800643E-2</c:v>
                </c:pt>
                <c:pt idx="5">
                  <c:v>6.2305295950155761E-3</c:v>
                </c:pt>
                <c:pt idx="6">
                  <c:v>1.9108280254777069E-2</c:v>
                </c:pt>
                <c:pt idx="7">
                  <c:v>7.8431372549019607E-3</c:v>
                </c:pt>
                <c:pt idx="8">
                  <c:v>3.1545741324921135E-3</c:v>
                </c:pt>
                <c:pt idx="9">
                  <c:v>0</c:v>
                </c:pt>
                <c:pt idx="10">
                  <c:v>1.3986013986013986E-2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AA-4F0F-B0F1-D7195AC40B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691717664"/>
        <c:axId val="691717008"/>
      </c:barChart>
      <c:catAx>
        <c:axId val="691717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1717008"/>
        <c:crosses val="autoZero"/>
        <c:auto val="1"/>
        <c:lblAlgn val="ctr"/>
        <c:lblOffset val="100"/>
        <c:noMultiLvlLbl val="0"/>
      </c:catAx>
      <c:valAx>
        <c:axId val="691717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171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'Où trouver des formations '!$B$526</c:f>
              <c:strCache>
                <c:ptCount val="1"/>
                <c:pt idx="0">
                  <c:v>pas du tout important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'Où trouver des formations '!$C$524:$Q$524</c:f>
              <c:strCache>
                <c:ptCount val="15"/>
                <c:pt idx="0">
                  <c:v>Conseils par des spécialistes</c:v>
                </c:pt>
                <c:pt idx="2">
                  <c:v>Conseils par mes collègues</c:v>
                </c:pt>
                <c:pt idx="4">
                  <c:v>offre de formation de mon organisation cantonale</c:v>
                </c:pt>
                <c:pt idx="6">
                  <c:v>Conseils par le vétérinaire </c:v>
                </c:pt>
                <c:pt idx="8">
                  <c:v>Magazine Bioactualités </c:v>
                </c:pt>
                <c:pt idx="10">
                  <c:v>Presse Agricole</c:v>
                </c:pt>
                <c:pt idx="12">
                  <c:v>Site web Bioactualités.ch</c:v>
                </c:pt>
                <c:pt idx="14">
                  <c:v>Internet</c:v>
                </c:pt>
              </c:strCache>
            </c:strRef>
          </c:cat>
          <c:val>
            <c:numRef>
              <c:f>'Où trouver des formations '!$C$526:$Q$526</c:f>
              <c:numCache>
                <c:formatCode>General</c:formatCode>
                <c:ptCount val="15"/>
                <c:pt idx="0">
                  <c:v>60</c:v>
                </c:pt>
                <c:pt idx="2">
                  <c:v>37</c:v>
                </c:pt>
                <c:pt idx="4">
                  <c:v>55</c:v>
                </c:pt>
                <c:pt idx="6">
                  <c:v>96</c:v>
                </c:pt>
                <c:pt idx="8">
                  <c:v>48</c:v>
                </c:pt>
                <c:pt idx="10">
                  <c:v>54</c:v>
                </c:pt>
                <c:pt idx="12">
                  <c:v>56</c:v>
                </c:pt>
                <c:pt idx="1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C-4FF5-AC09-1750B0B6A2AC}"/>
            </c:ext>
          </c:extLst>
        </c:ser>
        <c:ser>
          <c:idx val="1"/>
          <c:order val="1"/>
          <c:tx>
            <c:strRef>
              <c:f>'Où trouver des formations '!$B$527</c:f>
              <c:strCache>
                <c:ptCount val="1"/>
                <c:pt idx="0">
                  <c:v>pas important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'Où trouver des formations '!$C$524:$Q$524</c:f>
              <c:strCache>
                <c:ptCount val="15"/>
                <c:pt idx="0">
                  <c:v>Conseils par des spécialistes</c:v>
                </c:pt>
                <c:pt idx="2">
                  <c:v>Conseils par mes collègues</c:v>
                </c:pt>
                <c:pt idx="4">
                  <c:v>offre de formation de mon organisation cantonale</c:v>
                </c:pt>
                <c:pt idx="6">
                  <c:v>Conseils par le vétérinaire </c:v>
                </c:pt>
                <c:pt idx="8">
                  <c:v>Magazine Bioactualités </c:v>
                </c:pt>
                <c:pt idx="10">
                  <c:v>Presse Agricole</c:v>
                </c:pt>
                <c:pt idx="12">
                  <c:v>Site web Bioactualités.ch</c:v>
                </c:pt>
                <c:pt idx="14">
                  <c:v>Internet</c:v>
                </c:pt>
              </c:strCache>
            </c:strRef>
          </c:cat>
          <c:val>
            <c:numRef>
              <c:f>'Où trouver des formations '!$C$527:$Q$527</c:f>
              <c:numCache>
                <c:formatCode>General</c:formatCode>
                <c:ptCount val="15"/>
                <c:pt idx="0">
                  <c:v>60</c:v>
                </c:pt>
                <c:pt idx="2">
                  <c:v>37</c:v>
                </c:pt>
                <c:pt idx="4">
                  <c:v>58</c:v>
                </c:pt>
                <c:pt idx="6">
                  <c:v>51</c:v>
                </c:pt>
                <c:pt idx="8">
                  <c:v>58</c:v>
                </c:pt>
                <c:pt idx="10">
                  <c:v>57</c:v>
                </c:pt>
                <c:pt idx="12">
                  <c:v>58</c:v>
                </c:pt>
                <c:pt idx="1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C-4FF5-AC09-1750B0B6A2AC}"/>
            </c:ext>
          </c:extLst>
        </c:ser>
        <c:ser>
          <c:idx val="2"/>
          <c:order val="2"/>
          <c:tx>
            <c:strRef>
              <c:f>'Où trouver des formations '!$B$528</c:f>
              <c:strCache>
                <c:ptCount val="1"/>
                <c:pt idx="0">
                  <c:v>moyennement important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'Où trouver des formations '!$C$524:$Q$524</c:f>
              <c:strCache>
                <c:ptCount val="15"/>
                <c:pt idx="0">
                  <c:v>Conseils par des spécialistes</c:v>
                </c:pt>
                <c:pt idx="2">
                  <c:v>Conseils par mes collègues</c:v>
                </c:pt>
                <c:pt idx="4">
                  <c:v>offre de formation de mon organisation cantonale</c:v>
                </c:pt>
                <c:pt idx="6">
                  <c:v>Conseils par le vétérinaire </c:v>
                </c:pt>
                <c:pt idx="8">
                  <c:v>Magazine Bioactualités </c:v>
                </c:pt>
                <c:pt idx="10">
                  <c:v>Presse Agricole</c:v>
                </c:pt>
                <c:pt idx="12">
                  <c:v>Site web Bioactualités.ch</c:v>
                </c:pt>
                <c:pt idx="14">
                  <c:v>Internet</c:v>
                </c:pt>
              </c:strCache>
            </c:strRef>
          </c:cat>
          <c:val>
            <c:numRef>
              <c:f>'Où trouver des formations '!$C$528:$Q$528</c:f>
              <c:numCache>
                <c:formatCode>General</c:formatCode>
                <c:ptCount val="15"/>
                <c:pt idx="0">
                  <c:v>74</c:v>
                </c:pt>
                <c:pt idx="2">
                  <c:v>84</c:v>
                </c:pt>
                <c:pt idx="4">
                  <c:v>76</c:v>
                </c:pt>
                <c:pt idx="6">
                  <c:v>51</c:v>
                </c:pt>
                <c:pt idx="8">
                  <c:v>92</c:v>
                </c:pt>
                <c:pt idx="10">
                  <c:v>73</c:v>
                </c:pt>
                <c:pt idx="12">
                  <c:v>89</c:v>
                </c:pt>
                <c:pt idx="14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DC-4FF5-AC09-1750B0B6A2AC}"/>
            </c:ext>
          </c:extLst>
        </c:ser>
        <c:ser>
          <c:idx val="3"/>
          <c:order val="3"/>
          <c:tx>
            <c:strRef>
              <c:f>'Où trouver des formations '!$B$529</c:f>
              <c:strCache>
                <c:ptCount val="1"/>
                <c:pt idx="0">
                  <c:v>important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'Où trouver des formations '!$C$524:$Q$524</c:f>
              <c:strCache>
                <c:ptCount val="15"/>
                <c:pt idx="0">
                  <c:v>Conseils par des spécialistes</c:v>
                </c:pt>
                <c:pt idx="2">
                  <c:v>Conseils par mes collègues</c:v>
                </c:pt>
                <c:pt idx="4">
                  <c:v>offre de formation de mon organisation cantonale</c:v>
                </c:pt>
                <c:pt idx="6">
                  <c:v>Conseils par le vétérinaire </c:v>
                </c:pt>
                <c:pt idx="8">
                  <c:v>Magazine Bioactualités </c:v>
                </c:pt>
                <c:pt idx="10">
                  <c:v>Presse Agricole</c:v>
                </c:pt>
                <c:pt idx="12">
                  <c:v>Site web Bioactualités.ch</c:v>
                </c:pt>
                <c:pt idx="14">
                  <c:v>Internet</c:v>
                </c:pt>
              </c:strCache>
            </c:strRef>
          </c:cat>
          <c:val>
            <c:numRef>
              <c:f>'Où trouver des formations '!$C$529:$Q$529</c:f>
              <c:numCache>
                <c:formatCode>General</c:formatCode>
                <c:ptCount val="15"/>
                <c:pt idx="0">
                  <c:v>52</c:v>
                </c:pt>
                <c:pt idx="2">
                  <c:v>87</c:v>
                </c:pt>
                <c:pt idx="4">
                  <c:v>75</c:v>
                </c:pt>
                <c:pt idx="6">
                  <c:v>38</c:v>
                </c:pt>
                <c:pt idx="8">
                  <c:v>90</c:v>
                </c:pt>
                <c:pt idx="10">
                  <c:v>95</c:v>
                </c:pt>
                <c:pt idx="12">
                  <c:v>78</c:v>
                </c:pt>
                <c:pt idx="1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DC-4FF5-AC09-1750B0B6A2AC}"/>
            </c:ext>
          </c:extLst>
        </c:ser>
        <c:ser>
          <c:idx val="4"/>
          <c:order val="4"/>
          <c:tx>
            <c:strRef>
              <c:f>'Où trouver des formations '!$B$530</c:f>
              <c:strCache>
                <c:ptCount val="1"/>
                <c:pt idx="0">
                  <c:v>très important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'Où trouver des formations '!$C$524:$Q$524</c:f>
              <c:strCache>
                <c:ptCount val="15"/>
                <c:pt idx="0">
                  <c:v>Conseils par des spécialistes</c:v>
                </c:pt>
                <c:pt idx="2">
                  <c:v>Conseils par mes collègues</c:v>
                </c:pt>
                <c:pt idx="4">
                  <c:v>offre de formation de mon organisation cantonale</c:v>
                </c:pt>
                <c:pt idx="6">
                  <c:v>Conseils par le vétérinaire </c:v>
                </c:pt>
                <c:pt idx="8">
                  <c:v>Magazine Bioactualités </c:v>
                </c:pt>
                <c:pt idx="10">
                  <c:v>Presse Agricole</c:v>
                </c:pt>
                <c:pt idx="12">
                  <c:v>Site web Bioactualités.ch</c:v>
                </c:pt>
                <c:pt idx="14">
                  <c:v>Internet</c:v>
                </c:pt>
              </c:strCache>
            </c:strRef>
          </c:cat>
          <c:val>
            <c:numRef>
              <c:f>'Où trouver des formations '!$C$530:$Q$530</c:f>
              <c:numCache>
                <c:formatCode>General</c:formatCode>
                <c:ptCount val="15"/>
                <c:pt idx="0">
                  <c:v>50</c:v>
                </c:pt>
                <c:pt idx="2">
                  <c:v>73</c:v>
                </c:pt>
                <c:pt idx="4">
                  <c:v>70</c:v>
                </c:pt>
                <c:pt idx="6">
                  <c:v>31</c:v>
                </c:pt>
                <c:pt idx="8">
                  <c:v>61</c:v>
                </c:pt>
                <c:pt idx="10">
                  <c:v>47</c:v>
                </c:pt>
                <c:pt idx="12">
                  <c:v>51</c:v>
                </c:pt>
                <c:pt idx="14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DC-4FF5-AC09-1750B0B6A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096522408"/>
        <c:axId val="1096522736"/>
      </c:barChart>
      <c:catAx>
        <c:axId val="1096522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6522736"/>
        <c:crosses val="autoZero"/>
        <c:auto val="1"/>
        <c:lblAlgn val="ctr"/>
        <c:lblOffset val="100"/>
        <c:noMultiLvlLbl val="0"/>
      </c:catAx>
      <c:valAx>
        <c:axId val="1096522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6522408"/>
        <c:crosses val="autoZero"/>
        <c:crossBetween val="between"/>
      </c:valAx>
      <c:spPr>
        <a:noFill/>
        <a:ln>
          <a:solidFill>
            <a:schemeClr val="accent1">
              <a:alpha val="75000"/>
            </a:schemeClr>
          </a:solidFill>
        </a:ln>
        <a:effectLst>
          <a:outerShdw blurRad="50800" dir="5400000" algn="ctr" rotWithShape="0">
            <a:srgbClr val="000000">
              <a:alpha val="43137"/>
            </a:srgbClr>
          </a:outerShdw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Informationsquellen!$S$523:$S$530</c:f>
              <c:strCache>
                <c:ptCount val="8"/>
                <c:pt idx="0">
                  <c:v>FiBL Podcast</c:v>
                </c:pt>
                <c:pt idx="1">
                  <c:v>FiBL Vidéos</c:v>
                </c:pt>
                <c:pt idx="2">
                  <c:v>Je lis le magazine Bioactualités</c:v>
                </c:pt>
                <c:pt idx="3">
                  <c:v>Je cherche sur FiBL.org</c:v>
                </c:pt>
                <c:pt idx="4">
                  <c:v>Je cherche sur bioactualités.ch</c:v>
                </c:pt>
                <c:pt idx="5">
                  <c:v>Je lis des fiches techniques du FiBL</c:v>
                </c:pt>
                <c:pt idx="6">
                  <c:v>Je lis des journaux et magazines</c:v>
                </c:pt>
                <c:pt idx="7">
                  <c:v>Je cherche sur internet</c:v>
                </c:pt>
              </c:strCache>
            </c:strRef>
          </c:cat>
          <c:val>
            <c:numRef>
              <c:f>Informationsquellen!$U$523:$U$530</c:f>
              <c:numCache>
                <c:formatCode>0%</c:formatCode>
                <c:ptCount val="8"/>
                <c:pt idx="0">
                  <c:v>2.303164718928602E-2</c:v>
                </c:pt>
                <c:pt idx="1">
                  <c:v>4.1542267337712192E-2</c:v>
                </c:pt>
                <c:pt idx="2">
                  <c:v>0.12070289175125822</c:v>
                </c:pt>
                <c:pt idx="3">
                  <c:v>0.12547982598311014</c:v>
                </c:pt>
                <c:pt idx="4">
                  <c:v>0.14663482043845433</c:v>
                </c:pt>
                <c:pt idx="5">
                  <c:v>0.15985669197304445</c:v>
                </c:pt>
                <c:pt idx="6">
                  <c:v>0.18263243197133838</c:v>
                </c:pt>
                <c:pt idx="7">
                  <c:v>0.2001194233557963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1F-4F01-A442-DF3B21F0C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2319200"/>
        <c:axId val="1255084144"/>
      </c:barChart>
      <c:catAx>
        <c:axId val="1412319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5084144"/>
        <c:crosses val="autoZero"/>
        <c:auto val="1"/>
        <c:lblAlgn val="ctr"/>
        <c:lblOffset val="100"/>
        <c:noMultiLvlLbl val="0"/>
      </c:catAx>
      <c:valAx>
        <c:axId val="1255084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231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'Zufriedenheit mit Weiterbildung'!$A$558</c:f>
              <c:strCache>
                <c:ptCount val="1"/>
                <c:pt idx="0">
                  <c:v>très insatisfait 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'Zufriedenheit mit Weiterbildung'!$B$557:$C$557</c:f>
              <c:strCache>
                <c:ptCount val="2"/>
                <c:pt idx="0">
                  <c:v>Formation continue Bio Suisse</c:v>
                </c:pt>
                <c:pt idx="1">
                  <c:v>Formation continue Demeter</c:v>
                </c:pt>
              </c:strCache>
            </c:strRef>
          </c:cat>
          <c:val>
            <c:numRef>
              <c:f>'Zufriedenheit mit Weiterbildung'!$B$558:$C$558</c:f>
              <c:numCache>
                <c:formatCode>0</c:formatCode>
                <c:ptCount val="2"/>
                <c:pt idx="0">
                  <c:v>24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3-40CA-84BF-4C1A73448CF7}"/>
            </c:ext>
          </c:extLst>
        </c:ser>
        <c:ser>
          <c:idx val="1"/>
          <c:order val="1"/>
          <c:tx>
            <c:strRef>
              <c:f>'Zufriedenheit mit Weiterbildung'!$A$559</c:f>
              <c:strCache>
                <c:ptCount val="1"/>
                <c:pt idx="0">
                  <c:v>insatisfait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'Zufriedenheit mit Weiterbildung'!$B$557:$C$557</c:f>
              <c:strCache>
                <c:ptCount val="2"/>
                <c:pt idx="0">
                  <c:v>Formation continue Bio Suisse</c:v>
                </c:pt>
                <c:pt idx="1">
                  <c:v>Formation continue Demeter</c:v>
                </c:pt>
              </c:strCache>
            </c:strRef>
          </c:cat>
          <c:val>
            <c:numRef>
              <c:f>'Zufriedenheit mit Weiterbildung'!$B$559:$C$559</c:f>
              <c:numCache>
                <c:formatCode>0</c:formatCode>
                <c:ptCount val="2"/>
                <c:pt idx="0">
                  <c:v>57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73-40CA-84BF-4C1A73448CF7}"/>
            </c:ext>
          </c:extLst>
        </c:ser>
        <c:ser>
          <c:idx val="2"/>
          <c:order val="2"/>
          <c:tx>
            <c:strRef>
              <c:f>'Zufriedenheit mit Weiterbildung'!$A$560</c:f>
              <c:strCache>
                <c:ptCount val="1"/>
                <c:pt idx="0">
                  <c:v>partiellement satisfait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'Zufriedenheit mit Weiterbildung'!$B$557:$C$557</c:f>
              <c:strCache>
                <c:ptCount val="2"/>
                <c:pt idx="0">
                  <c:v>Formation continue Bio Suisse</c:v>
                </c:pt>
                <c:pt idx="1">
                  <c:v>Formation continue Demeter</c:v>
                </c:pt>
              </c:strCache>
            </c:strRef>
          </c:cat>
          <c:val>
            <c:numRef>
              <c:f>'Zufriedenheit mit Weiterbildung'!$B$560:$C$560</c:f>
              <c:numCache>
                <c:formatCode>0</c:formatCode>
                <c:ptCount val="2"/>
                <c:pt idx="0">
                  <c:v>137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73-40CA-84BF-4C1A73448CF7}"/>
            </c:ext>
          </c:extLst>
        </c:ser>
        <c:ser>
          <c:idx val="3"/>
          <c:order val="3"/>
          <c:tx>
            <c:strRef>
              <c:f>'Zufriedenheit mit Weiterbildung'!$A$561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'Zufriedenheit mit Weiterbildung'!$B$557:$C$557</c:f>
              <c:strCache>
                <c:ptCount val="2"/>
                <c:pt idx="0">
                  <c:v>Formation continue Bio Suisse</c:v>
                </c:pt>
                <c:pt idx="1">
                  <c:v>Formation continue Demeter</c:v>
                </c:pt>
              </c:strCache>
            </c:strRef>
          </c:cat>
          <c:val>
            <c:numRef>
              <c:f>'Zufriedenheit mit Weiterbildung'!$B$561:$C$561</c:f>
              <c:numCache>
                <c:formatCode>0</c:formatCode>
                <c:ptCount val="2"/>
                <c:pt idx="0">
                  <c:v>83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73-40CA-84BF-4C1A73448CF7}"/>
            </c:ext>
          </c:extLst>
        </c:ser>
        <c:ser>
          <c:idx val="4"/>
          <c:order val="4"/>
          <c:tx>
            <c:strRef>
              <c:f>'Zufriedenheit mit Weiterbildung'!$A$562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'Zufriedenheit mit Weiterbildung'!$B$557:$C$557</c:f>
              <c:strCache>
                <c:ptCount val="2"/>
                <c:pt idx="0">
                  <c:v>Formation continue Bio Suisse</c:v>
                </c:pt>
                <c:pt idx="1">
                  <c:v>Formation continue Demeter</c:v>
                </c:pt>
              </c:strCache>
            </c:strRef>
          </c:cat>
          <c:val>
            <c:numRef>
              <c:f>'Zufriedenheit mit Weiterbildung'!$B$562:$C$562</c:f>
              <c:numCache>
                <c:formatCode>0</c:formatCode>
                <c:ptCount val="2"/>
                <c:pt idx="0">
                  <c:v>31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73-40CA-84BF-4C1A73448C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10590768"/>
        <c:axId val="1493416256"/>
      </c:barChart>
      <c:catAx>
        <c:axId val="1410590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93416256"/>
        <c:crosses val="autoZero"/>
        <c:auto val="1"/>
        <c:lblAlgn val="ctr"/>
        <c:lblOffset val="100"/>
        <c:noMultiLvlLbl val="0"/>
      </c:catAx>
      <c:valAx>
        <c:axId val="1493416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1059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Lernarten!$A$524</c:f>
              <c:strCache>
                <c:ptCount val="1"/>
                <c:pt idx="0">
                  <c:v>ne correspond pas du tout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Lernarten!$B$523:$D$523</c:f>
              <c:strCache>
                <c:ptCount val="3"/>
                <c:pt idx="0">
                  <c:v>J'aime apprendre de manière autonome</c:v>
                </c:pt>
                <c:pt idx="1">
                  <c:v>J'aime apprendre dans des groupes auto-gérés (p.ex cercle de travail)</c:v>
                </c:pt>
                <c:pt idx="2">
                  <c:v>J'aime apprendre en groupes qui sont accompagnés par des experts</c:v>
                </c:pt>
              </c:strCache>
            </c:strRef>
          </c:cat>
          <c:val>
            <c:numRef>
              <c:f>Lernarten!$B$524:$D$524</c:f>
              <c:numCache>
                <c:formatCode>General</c:formatCode>
                <c:ptCount val="3"/>
                <c:pt idx="0">
                  <c:v>29</c:v>
                </c:pt>
                <c:pt idx="1">
                  <c:v>41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6-4756-B64C-AA7D59BEA223}"/>
            </c:ext>
          </c:extLst>
        </c:ser>
        <c:ser>
          <c:idx val="1"/>
          <c:order val="1"/>
          <c:tx>
            <c:strRef>
              <c:f>Lernarten!$A$525</c:f>
              <c:strCache>
                <c:ptCount val="1"/>
                <c:pt idx="0">
                  <c:v>ne correspond pas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Lernarten!$B$523:$D$523</c:f>
              <c:strCache>
                <c:ptCount val="3"/>
                <c:pt idx="0">
                  <c:v>J'aime apprendre de manière autonome</c:v>
                </c:pt>
                <c:pt idx="1">
                  <c:v>J'aime apprendre dans des groupes auto-gérés (p.ex cercle de travail)</c:v>
                </c:pt>
                <c:pt idx="2">
                  <c:v>J'aime apprendre en groupes qui sont accompagnés par des experts</c:v>
                </c:pt>
              </c:strCache>
            </c:strRef>
          </c:cat>
          <c:val>
            <c:numRef>
              <c:f>Lernarten!$B$525:$D$525</c:f>
              <c:numCache>
                <c:formatCode>General</c:formatCode>
                <c:ptCount val="3"/>
                <c:pt idx="0">
                  <c:v>42</c:v>
                </c:pt>
                <c:pt idx="1">
                  <c:v>50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C6-4756-B64C-AA7D59BEA223}"/>
            </c:ext>
          </c:extLst>
        </c:ser>
        <c:ser>
          <c:idx val="2"/>
          <c:order val="2"/>
          <c:tx>
            <c:strRef>
              <c:f>Lernarten!$A$526</c:f>
              <c:strCache>
                <c:ptCount val="1"/>
                <c:pt idx="0">
                  <c:v>correspond partiellement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Lernarten!$B$523:$D$523</c:f>
              <c:strCache>
                <c:ptCount val="3"/>
                <c:pt idx="0">
                  <c:v>J'aime apprendre de manière autonome</c:v>
                </c:pt>
                <c:pt idx="1">
                  <c:v>J'aime apprendre dans des groupes auto-gérés (p.ex cercle de travail)</c:v>
                </c:pt>
                <c:pt idx="2">
                  <c:v>J'aime apprendre en groupes qui sont accompagnés par des experts</c:v>
                </c:pt>
              </c:strCache>
            </c:strRef>
          </c:cat>
          <c:val>
            <c:numRef>
              <c:f>Lernarten!$B$526:$D$526</c:f>
              <c:numCache>
                <c:formatCode>General</c:formatCode>
                <c:ptCount val="3"/>
                <c:pt idx="0">
                  <c:v>81</c:v>
                </c:pt>
                <c:pt idx="1">
                  <c:v>89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C6-4756-B64C-AA7D59BEA223}"/>
            </c:ext>
          </c:extLst>
        </c:ser>
        <c:ser>
          <c:idx val="3"/>
          <c:order val="3"/>
          <c:tx>
            <c:strRef>
              <c:f>Lernarten!$A$527</c:f>
              <c:strCache>
                <c:ptCount val="1"/>
                <c:pt idx="0">
                  <c:v>correspond  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Lernarten!$B$523:$D$523</c:f>
              <c:strCache>
                <c:ptCount val="3"/>
                <c:pt idx="0">
                  <c:v>J'aime apprendre de manière autonome</c:v>
                </c:pt>
                <c:pt idx="1">
                  <c:v>J'aime apprendre dans des groupes auto-gérés (p.ex cercle de travail)</c:v>
                </c:pt>
                <c:pt idx="2">
                  <c:v>J'aime apprendre en groupes qui sont accompagnés par des experts</c:v>
                </c:pt>
              </c:strCache>
            </c:strRef>
          </c:cat>
          <c:val>
            <c:numRef>
              <c:f>Lernarten!$B$527:$D$527</c:f>
              <c:numCache>
                <c:formatCode>General</c:formatCode>
                <c:ptCount val="3"/>
                <c:pt idx="0">
                  <c:v>93</c:v>
                </c:pt>
                <c:pt idx="1">
                  <c:v>68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C6-4756-B64C-AA7D59BEA223}"/>
            </c:ext>
          </c:extLst>
        </c:ser>
        <c:ser>
          <c:idx val="4"/>
          <c:order val="4"/>
          <c:tx>
            <c:strRef>
              <c:f>Lernarten!$A$528</c:f>
              <c:strCache>
                <c:ptCount val="1"/>
                <c:pt idx="0">
                  <c:v>corrrespond complètement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Lernarten!$B$523:$D$523</c:f>
              <c:strCache>
                <c:ptCount val="3"/>
                <c:pt idx="0">
                  <c:v>J'aime apprendre de manière autonome</c:v>
                </c:pt>
                <c:pt idx="1">
                  <c:v>J'aime apprendre dans des groupes auto-gérés (p.ex cercle de travail)</c:v>
                </c:pt>
                <c:pt idx="2">
                  <c:v>J'aime apprendre en groupes qui sont accompagnés par des experts</c:v>
                </c:pt>
              </c:strCache>
            </c:strRef>
          </c:cat>
          <c:val>
            <c:numRef>
              <c:f>Lernarten!$B$528:$D$528</c:f>
              <c:numCache>
                <c:formatCode>General</c:formatCode>
                <c:ptCount val="3"/>
                <c:pt idx="0">
                  <c:v>79</c:v>
                </c:pt>
                <c:pt idx="1">
                  <c:v>57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C6-4756-B64C-AA7D59BEA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4563824"/>
        <c:axId val="1495111936"/>
      </c:barChart>
      <c:catAx>
        <c:axId val="99456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95111936"/>
        <c:crosses val="autoZero"/>
        <c:auto val="1"/>
        <c:lblAlgn val="ctr"/>
        <c:lblOffset val="100"/>
        <c:noMultiLvlLbl val="0"/>
      </c:catAx>
      <c:valAx>
        <c:axId val="1495111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9456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Betriebstypen!$C$527:$K$527</cx:f>
        <cx:lvl ptCount="9">
          <cx:pt idx="0">Poly-culture élevage</cx:pt>
          <cx:pt idx="1">Maraîchage</cx:pt>
          <cx:pt idx="2">Grandes Cultures</cx:pt>
          <cx:pt idx="3">Viticulture</cx:pt>
          <cx:pt idx="4">Arboriculture</cx:pt>
          <cx:pt idx="5">Agriculture solidaire ou sociale</cx:pt>
          <cx:pt idx="6">Vente directe</cx:pt>
          <cx:pt idx="7">Grandes cultures sans bétail</cx:pt>
          <cx:pt idx="8">Microferme</cx:pt>
        </cx:lvl>
      </cx:strDim>
      <cx:numDim type="size">
        <cx:f dir="row">Betriebstypen!$C$528:$K$528</cx:f>
        <cx:lvl ptCount="9" formatCode="Standard">
          <cx:pt idx="0">207</cx:pt>
          <cx:pt idx="1">89</cx:pt>
          <cx:pt idx="2">25</cx:pt>
          <cx:pt idx="3">37</cx:pt>
          <cx:pt idx="4">82</cx:pt>
          <cx:pt idx="5">36</cx:pt>
          <cx:pt idx="6">203</cx:pt>
          <cx:pt idx="7">180</cx:pt>
          <cx:pt idx="8">25</cx:pt>
        </cx:lvl>
      </cx:numDim>
    </cx:data>
  </cx:chartData>
  <cx:chart>
    <cx:plotArea>
      <cx:plotAreaRegion>
        <cx:series layoutId="treemap" uniqueId="{D977F073-276C-4EB3-9BBD-6C300C73D3D1}" formatIdx="0"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Betriebstypen!$K$521:$K$526</cx:f>
        <cx:lvl ptCount="6">
          <cx:pt idx="0">1 Secteur d'activité</cx:pt>
          <cx:pt idx="1">2 Secteurs d'activité</cx:pt>
          <cx:pt idx="2">3 Secteurs d'activité</cx:pt>
          <cx:pt idx="3">4 Secteurs d'activité</cx:pt>
          <cx:pt idx="4">5 Secteurs d'activité</cx:pt>
          <cx:pt idx="5">6 Secteurs d'activité</cx:pt>
        </cx:lvl>
      </cx:strDim>
      <cx:numDim type="size">
        <cx:f>Betriebstypen!$L$521:$L$526</cx:f>
        <cx:lvl ptCount="6" formatCode="Standard">
          <cx:pt idx="0">184</cx:pt>
          <cx:pt idx="1">126</cx:pt>
          <cx:pt idx="2">66</cx:pt>
          <cx:pt idx="3">36</cx:pt>
          <cx:pt idx="4">11</cx:pt>
          <cx:pt idx="5">6</cx:pt>
        </cx:lvl>
      </cx:numDim>
    </cx:data>
  </cx:chartData>
  <cx:chart>
    <cx:plotArea>
      <cx:plotAreaRegion>
        <cx:series layoutId="treemap" uniqueId="{EA8A08FF-789A-476D-9E66-F7D188055332}" formatIdx="0"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Betriebstypen!$D$543:$K$543</cx:f>
        <cx:lvl ptCount="8">
          <cx:pt idx="0">Maraîchage</cx:pt>
          <cx:pt idx="1">Grandes Cultures</cx:pt>
          <cx:pt idx="2">Viticulture</cx:pt>
          <cx:pt idx="3">Arboriculture</cx:pt>
          <cx:pt idx="4">Agriculture solidaire ou sociale</cx:pt>
          <cx:pt idx="5">Vente directe</cx:pt>
          <cx:pt idx="6">Grandes cultures sans bétail</cx:pt>
          <cx:pt idx="7">Microferme</cx:pt>
        </cx:lvl>
      </cx:strDim>
      <cx:numDim type="size">
        <cx:f dir="row">Betriebstypen!$D$544:$K$544</cx:f>
        <cx:lvl ptCount="8" formatCode="Standard">
          <cx:pt idx="0">47</cx:pt>
          <cx:pt idx="1">0</cx:pt>
          <cx:pt idx="2">13</cx:pt>
          <cx:pt idx="3">51</cx:pt>
          <cx:pt idx="4">18</cx:pt>
          <cx:pt idx="5">107</cx:pt>
          <cx:pt idx="6">37</cx:pt>
          <cx:pt idx="7">6</cx:pt>
        </cx:lvl>
      </cx:numDim>
    </cx:data>
  </cx:chartData>
  <cx:chart>
    <cx:plotArea>
      <cx:plotAreaRegion>
        <cx:series layoutId="treemap" uniqueId="{F970FA91-784E-43FF-83F3-8D6AB1DAEF49}"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9CAA393-1398-494B-54E9-ADAAC90A00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545A02-ADD7-1D73-735A-60CB3E8258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83FA-54FA-4E55-9423-18BD21322FCC}" type="datetimeFigureOut">
              <a:rPr lang="fr-CH" smtClean="0"/>
              <a:t>03.11.2023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F68A7B-D179-4B02-AB23-B63192FBF3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74276A-800D-8FE4-5915-B72141B194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3C5D2-B61D-496F-B19C-9F3FFD93324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828588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DD20C-995C-4ECA-A42F-732CE0B3D890}" type="datetimeFigureOut">
              <a:rPr lang="fr-CH" smtClean="0"/>
              <a:t>03.11.2023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50880-60AF-4E7E-98DA-11538F05A75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669100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365EA-B676-C0EF-6F92-5A2661E85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4AE733-AB62-84F1-27E4-70A6C9A34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220415-1AD8-1AC7-DDB0-7A4B8DC7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055B-E613-4D11-B57F-E31DC2752BC5}" type="datetime1">
              <a:rPr lang="fr-CH" smtClean="0"/>
              <a:t>03.11.2023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63E76A-D841-D0E5-C213-0BDB7A2E1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215E4C-A140-9EDC-A6C8-EC20A0C3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3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8F078-8E4F-4BFE-FCE3-CFC91726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171FB6-4DEF-EA2F-685B-C55BD920D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18BBEB-CEB7-8F02-D5A3-AA6E07BF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6FB6-61B5-4961-A6C7-EEC43786FE11}" type="datetime1">
              <a:rPr lang="fr-CH" smtClean="0"/>
              <a:t>03.11.2023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4D4E97-CD65-7318-C8F8-DAFBF337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F22D21-63E6-77A8-0731-34AE951D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749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193426-45EF-DDAC-F7B8-7EA8E4A6C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89E426-AB95-261E-B107-BD9BC4EBE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809AFB-7480-1D05-5D71-BE4483AE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D5A9-31A8-4685-9A5D-E2E392025C85}" type="datetime1">
              <a:rPr lang="fr-CH" smtClean="0"/>
              <a:t>03.11.2023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65D2EB-4B58-4BA2-D92A-FA7BECBC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56EDC4-4E28-4BA9-5C97-37C4825A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317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E9D17-C7C2-0310-AF54-08CDCE72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080CA1-469F-E262-A117-C97207D75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34A89B-7FA3-3E6E-EE76-4DC97646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58642-5326-42E2-8E83-208D1CB603CD}" type="datetime1">
              <a:rPr lang="fr-CH" smtClean="0"/>
              <a:t>03.11.2023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576A2D-FC8A-B9CD-0AFA-B1CB8525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C0FFEF-94F7-D717-0F4A-89DB1CCD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479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9C98D-E6D5-AF64-6055-92AAC4EF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88C8FF-7635-083B-4678-E38504E31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D2B36F-B7D2-4D68-3979-719528ED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C2E0-8D5D-4E7D-BB41-651EFD925C7E}" type="datetime1">
              <a:rPr lang="fr-CH" smtClean="0"/>
              <a:t>03.11.2023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1FA9E8-3435-1825-3E15-6D98A45F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0B4C27-78B1-103A-6F81-385D01F4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237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32B773-8BFD-C72F-49F9-387A1DB3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8F513-2038-3280-2B9C-08414611E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0C0256-114B-1476-FFE5-99B621954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DE334C-3A07-44FB-1916-A9940ECD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DD63-99A5-450C-93BB-8F22EF6D3F16}" type="datetime1">
              <a:rPr lang="fr-CH" smtClean="0"/>
              <a:t>03.11.2023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2503AA-36A1-0ABF-ADA6-8CB03BDD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CC48B5-63EB-DF05-02F9-601BA358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183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8EA2A-65C0-6F8B-0FA9-FCA143FF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3C3E40-0D83-E489-2209-FE75E8B67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4DE3D6-5EF8-31CF-7D4E-4243F5BCC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F6EB5A-D376-83F8-6D86-55B77760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BDA003-C262-4A96-E486-09C74C8B4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BE894F-1A40-AAC1-DBDF-E1F9D0AD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89BE-1259-43FE-9F0D-95E6E71C8507}" type="datetime1">
              <a:rPr lang="fr-CH" smtClean="0"/>
              <a:t>03.11.2023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330EC6-00BC-7A51-9FC4-A7017A197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B6E284-495E-FE35-E652-97FBB53C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6296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3C0BF-3B40-63AA-AFA6-2EF4B978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D488E0-612A-A731-DECA-E10708C6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C9C5-2718-4EDD-B548-61B9A3609155}" type="datetime1">
              <a:rPr lang="fr-CH" smtClean="0"/>
              <a:t>03.11.2023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3AE50B-8B44-E248-40DC-BB4A342E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0620B0-A326-96D4-32BC-906E70C9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593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0BE9632-5683-8668-00F4-97C9DD10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58C4-4B11-4CD6-AC0C-A031E8EB5E68}" type="datetime1">
              <a:rPr lang="fr-CH" smtClean="0"/>
              <a:t>03.11.2023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37615B-3C9D-CCFF-165B-7E4B49F6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115EF2-82DE-F1F7-53C3-361B38A0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031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7A1BF-33D8-4F6F-8266-3A4728B4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FE3398-D3A3-7565-5857-D952C37EB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8111B0-09B5-ACC8-2425-9DC798A19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AA39F8-96FD-9BB1-429A-AA672767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B177-333A-4618-89F4-7ECB99858051}" type="datetime1">
              <a:rPr lang="fr-CH" smtClean="0"/>
              <a:t>03.11.2023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E90747-36D4-2C60-9968-2CBA6BAA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78EEDD-36B3-C405-3066-17C1CC5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154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DCA0E-F6DD-08F5-6D2D-40C83873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A8727A-53AA-D58F-6BE0-10698E9AC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86F5DA-8AD7-4D0E-CDC1-C57C11CCF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0687AB-22F3-5B33-E57F-2DFD5429C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B038-E41A-45DE-87B2-57BE80DA047E}" type="datetime1">
              <a:rPr lang="fr-CH" smtClean="0"/>
              <a:t>03.11.2023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B9015A-BF12-670D-BFFF-17EF90B2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6906D0-419C-BB5C-ABC9-790A6DCC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469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BAE901-FB73-9CA6-8C1F-1B1A8C96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A2AE59-122D-95C0-33ED-ABCC41067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6E9146-97B4-E235-A078-6FB489339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BD88F-D6B9-4027-B80D-AC59FDA1AC39}" type="datetime1">
              <a:rPr lang="fr-CH" smtClean="0"/>
              <a:t>03.11.2023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32C49A-5CBC-2AA1-2F23-A938E3829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Evaluation formation continue - Projet OM Bio Suisse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0B9C39-0A20-6ECC-80B0-DB4F5C013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132A9-866A-444F-89D3-E14E8E2AA6B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724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0E43D-F072-E463-A212-190DE890B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17" y="821117"/>
            <a:ext cx="9144000" cy="2366963"/>
          </a:xfrm>
        </p:spPr>
        <p:txBody>
          <a:bodyPr>
            <a:normAutofit fontScale="90000"/>
          </a:bodyPr>
          <a:lstStyle/>
          <a:p>
            <a:r>
              <a:rPr lang="fr-CH" sz="4800" b="1" dirty="0"/>
              <a:t>Evaluation des besoins en termes d'accompagnement, de conseil et de formation continue pour l’agriculture biologique et biodynamique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537161-AF03-6464-A883-54642E321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832" y="3669920"/>
            <a:ext cx="9144000" cy="913828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projet</a:t>
            </a:r>
            <a:r>
              <a:rPr lang="de-DE" dirty="0"/>
              <a:t> de Demeter Suisse, en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le FiBL, </a:t>
            </a:r>
            <a:br>
              <a:rPr lang="de-DE" dirty="0"/>
            </a:br>
            <a:r>
              <a:rPr lang="de-DE" dirty="0" err="1"/>
              <a:t>financé</a:t>
            </a:r>
            <a:r>
              <a:rPr lang="de-DE" dirty="0"/>
              <a:t> par Bio Suisse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7D62B4-74A2-0D57-1BAD-9DA10739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5770658"/>
            <a:ext cx="361315" cy="51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1EE362D-1E2C-A41B-BEF0-A123AD367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60" y="5865066"/>
            <a:ext cx="814141" cy="3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2586CE-DA8A-51A8-4FAC-FE34FBB38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83" y="5855748"/>
            <a:ext cx="930275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AA4C97-0372-A949-4C89-8B61146A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17" y="5729383"/>
            <a:ext cx="849567" cy="611727"/>
          </a:xfrm>
          <a:prstGeom prst="rect">
            <a:avLst/>
          </a:prstGeom>
          <a:noFill/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A7BF2272-101F-DDDD-0285-11585A32C106}"/>
              </a:ext>
            </a:extLst>
          </p:cNvPr>
          <p:cNvSpPr txBox="1">
            <a:spLocks/>
          </p:cNvSpPr>
          <p:nvPr/>
        </p:nvSpPr>
        <p:spPr>
          <a:xfrm>
            <a:off x="1773936" y="5027295"/>
            <a:ext cx="8894064" cy="510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 de </a:t>
            </a: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Association Romande de Biodynamie</a:t>
            </a:r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Partenaires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Demeter Schweiz, FiBL, Bio Aargau, Bio Ostschweiz, Bio Valais, Bio Vaud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4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/>
              <a:t>B. Questions concernant la formation continue</a:t>
            </a:r>
            <a:br>
              <a:rPr lang="fr-CH" b="1" dirty="0"/>
            </a:br>
            <a:r>
              <a:rPr lang="fr-CH" sz="3100" b="1" dirty="0"/>
              <a:t>2. Sources</a:t>
            </a:r>
            <a:r>
              <a:rPr lang="fr-CH" sz="3100" b="1" baseline="0" dirty="0"/>
              <a:t> d'informations concernant </a:t>
            </a:r>
            <a:r>
              <a:rPr lang="fr-CH" sz="3100" b="1" baseline="0" dirty="0">
                <a:solidFill>
                  <a:srgbClr val="0070C0"/>
                </a:solidFill>
              </a:rPr>
              <a:t>l'offre de formation continue </a:t>
            </a:r>
            <a:br>
              <a:rPr lang="fr-CH" sz="1000" dirty="0"/>
            </a:b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A9D6BB6F-D72F-5F20-5FDD-63BE70ACBE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6123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6523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b="1" dirty="0"/>
              <a:t>B. Questions concernant la formation continue</a:t>
            </a:r>
            <a:br>
              <a:rPr lang="fr-CH" b="1" dirty="0"/>
            </a:br>
            <a:r>
              <a:rPr lang="fr-CH" sz="2800" b="1" dirty="0"/>
              <a:t>3. Sources</a:t>
            </a:r>
            <a:r>
              <a:rPr lang="fr-CH" sz="2800" b="1" baseline="0" dirty="0"/>
              <a:t> d'informations préférées </a:t>
            </a:r>
            <a:r>
              <a:rPr lang="fr-CH" sz="2800" b="1" baseline="0" dirty="0">
                <a:solidFill>
                  <a:srgbClr val="0070C0"/>
                </a:solidFill>
              </a:rPr>
              <a:t>pour l’apprentissage autonome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Diagramm 2">
            <a:extLst>
              <a:ext uri="{FF2B5EF4-FFF2-40B4-BE49-F238E27FC236}">
                <a16:creationId xmlns:a16="http://schemas.microsoft.com/office/drawing/2014/main" id="{317E8E7A-5855-4C71-B0A7-20506F928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4374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271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365125"/>
            <a:ext cx="10899648" cy="1325563"/>
          </a:xfrm>
        </p:spPr>
        <p:txBody>
          <a:bodyPr>
            <a:normAutofit fontScale="90000"/>
          </a:bodyPr>
          <a:lstStyle/>
          <a:p>
            <a:r>
              <a:rPr lang="fr-CH" b="1" dirty="0"/>
              <a:t>B. Questions concernant la formation continue</a:t>
            </a:r>
            <a:br>
              <a:rPr lang="fr-CH" b="1" dirty="0"/>
            </a:br>
            <a:r>
              <a:rPr lang="fr-CH" sz="2800" b="1" dirty="0"/>
              <a:t>4. Satisfaction avec l’offre de formation pour les producteurs de Bio Suisse et Demeter</a:t>
            </a:r>
            <a:r>
              <a:rPr lang="de-DE" sz="2800" b="1" dirty="0"/>
              <a:t> </a:t>
            </a:r>
            <a:endParaRPr lang="fr-CH" sz="28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6" name="Diagramm 2">
            <a:extLst>
              <a:ext uri="{FF2B5EF4-FFF2-40B4-BE49-F238E27FC236}">
                <a16:creationId xmlns:a16="http://schemas.microsoft.com/office/drawing/2014/main" id="{AEDB42F3-EF68-45CB-9529-E48B665BD8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7812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993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/>
              <a:t>C. Formats et contextes d’apprentissage</a:t>
            </a:r>
            <a:br>
              <a:rPr lang="fr-CH" b="1" dirty="0"/>
            </a:br>
            <a:r>
              <a:rPr lang="fr-CH" sz="2800" b="1" dirty="0"/>
              <a:t>1. Contexte d’apprentissage préféré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Diagramm 1">
            <a:extLst>
              <a:ext uri="{FF2B5EF4-FFF2-40B4-BE49-F238E27FC236}">
                <a16:creationId xmlns:a16="http://schemas.microsoft.com/office/drawing/2014/main" id="{91B4319E-FF8D-489C-B005-329DB3AF0A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3796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088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C. Formats et contextes d’apprentissage</a:t>
            </a:r>
            <a:br>
              <a:rPr lang="fr-CH" b="1" dirty="0"/>
            </a:br>
            <a:r>
              <a:rPr lang="fr-CH" sz="2800" b="1" dirty="0"/>
              <a:t>2. Durée idéale de la formation continue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86768F70-1201-38B5-493F-6FBBB93292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878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2428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C. Formats et contextes d’apprentissage</a:t>
            </a:r>
            <a:br>
              <a:rPr lang="fr-CH" b="1" dirty="0"/>
            </a:br>
            <a:r>
              <a:rPr lang="fr-CH" sz="2400" b="1" dirty="0"/>
              <a:t>3. Combien de fois par année participerez-vous à une formation continue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BFCCAA4-1B93-119E-3602-C97798D7A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3549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542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C. Formats et contextes d’apprentissage</a:t>
            </a:r>
            <a:br>
              <a:rPr lang="fr-CH" b="1" dirty="0"/>
            </a:br>
            <a:r>
              <a:rPr lang="fr-CH" sz="2800" b="1" dirty="0"/>
              <a:t>4. Forme préférée d’une formation continue ou d’un conseil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E4CAFEB1-23DF-D5F8-7D15-5034D8C5AD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213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/>
              <a:t>D. Intérêt selon les thématiques</a:t>
            </a:r>
            <a:br>
              <a:rPr lang="fr-CH" b="1" dirty="0"/>
            </a:br>
            <a:r>
              <a:rPr lang="fr-CH" b="1" dirty="0">
                <a:solidFill>
                  <a:srgbClr val="0070C0"/>
                </a:solidFill>
              </a:rPr>
              <a:t>Fertilité et protection des sols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0784E63A-34BB-39F1-B0E3-EAF9152278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8533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231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Grandes cultures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1341009E-D102-CBD7-9012-22670E662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0257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468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Elevage bovin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019C7E7A-BAD2-8EDA-2F6F-7506F9B4C7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957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336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3ADF6-F12E-F1C2-80CE-14607089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A . Structuration des exploitations</a:t>
            </a:r>
            <a:br>
              <a:rPr lang="fr-CH" b="1" dirty="0"/>
            </a:br>
            <a:r>
              <a:rPr lang="fr-CH" sz="2600" b="1" dirty="0"/>
              <a:t>1.  Types d’exploitation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64A6B-9F3B-2715-2539-B4563C7B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3700" y="6356350"/>
            <a:ext cx="5219700" cy="365125"/>
          </a:xfrm>
        </p:spPr>
        <p:txBody>
          <a:bodyPr/>
          <a:lstStyle/>
          <a:p>
            <a:r>
              <a:rPr lang="fr-CH"/>
              <a:t>Evaluation formation continue - Projet OM Bio Suisse 2022</a:t>
            </a:r>
            <a:endParaRPr lang="fr-CH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Diagramm 5">
                <a:extLst>
                  <a:ext uri="{FF2B5EF4-FFF2-40B4-BE49-F238E27FC236}">
                    <a16:creationId xmlns:a16="http://schemas.microsoft.com/office/drawing/2014/main" id="{6B9DC84C-1FFD-4AED-A2F8-F4D49004CA8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66004453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Diagramm 5">
                <a:extLst>
                  <a:ext uri="{FF2B5EF4-FFF2-40B4-BE49-F238E27FC236}">
                    <a16:creationId xmlns:a16="http://schemas.microsoft.com/office/drawing/2014/main" id="{6B9DC84C-1FFD-4AED-A2F8-F4D49004CA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6201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Elevage de volaille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82B54B7C-797C-4CA5-AD7A-8D3B95E6A2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5173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034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Elevage de porcs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A38D761F-F4A1-741B-BD35-F7B506974A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5963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Compostage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F5E3E367-09BE-EC68-369E-0940B9F727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2591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Maraîchage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4CFAF533-92F7-2A59-5E7D-B2BBDCEF63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850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Arboriculture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288E1D7B-F9BD-F5CD-353C-E8EC4D8793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911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Viticulture 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99BF412A-2A9B-4AF1-B95B-B35260E796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1043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Transformation au domaine et vente directe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60E36045-9D47-A4E6-A2CF-0E8628BA36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563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Diversification des systèmes de cultures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4513E9B8-64FC-D3DF-F65C-7152B6A048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6902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b="1" dirty="0"/>
              <a:t>D. Intérêt pour la formation continue</a:t>
            </a:r>
            <a:br>
              <a:rPr lang="fr-CH" sz="4000" b="1" dirty="0"/>
            </a:br>
            <a:r>
              <a:rPr lang="fr-CH" sz="4000" b="1" dirty="0">
                <a:solidFill>
                  <a:srgbClr val="0070C0"/>
                </a:solidFill>
              </a:rPr>
              <a:t>Agriculture biodynamique</a:t>
            </a:r>
            <a:endParaRPr lang="fr-CH" sz="28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A48F152B-E5E7-6138-AEAA-32694CC899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138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/>
              <a:t>E. Coûts liés à la formation continue</a:t>
            </a:r>
            <a:br>
              <a:rPr lang="fr-CH" b="1" dirty="0"/>
            </a:br>
            <a:r>
              <a:rPr lang="fr-CH" sz="2800" b="1" dirty="0"/>
              <a:t>1. Prix maximal pour une journée de formation continue (sans repas)</a:t>
            </a:r>
            <a:br>
              <a:rPr lang="fr-CH" sz="1000" dirty="0"/>
            </a:br>
            <a:endParaRPr lang="fr-CH" sz="28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4C9C3179-6420-38A3-2409-F8F170643E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769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3ADF6-F12E-F1C2-80CE-14607089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A . Structuration des exploitations </a:t>
            </a:r>
            <a:br>
              <a:rPr lang="fr-CH" b="1" dirty="0"/>
            </a:br>
            <a:r>
              <a:rPr lang="fr-CH" sz="2600" b="1" dirty="0"/>
              <a:t>2. Nombre de secteurs d’activités sur le domaine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64A6B-9F3B-2715-2539-B4563C7B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  <a:endParaRPr lang="fr-CH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Diagramm 10">
                <a:extLst>
                  <a:ext uri="{FF2B5EF4-FFF2-40B4-BE49-F238E27FC236}">
                    <a16:creationId xmlns:a16="http://schemas.microsoft.com/office/drawing/2014/main" id="{07B09CD4-9DA9-4CA9-BCB6-36F637576E9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19567391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Diagramm 10">
                <a:extLst>
                  <a:ext uri="{FF2B5EF4-FFF2-40B4-BE49-F238E27FC236}">
                    <a16:creationId xmlns:a16="http://schemas.microsoft.com/office/drawing/2014/main" id="{07B09CD4-9DA9-4CA9-BCB6-36F637576E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2257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4675" cy="1325563"/>
          </a:xfrm>
        </p:spPr>
        <p:txBody>
          <a:bodyPr>
            <a:normAutofit fontScale="90000"/>
          </a:bodyPr>
          <a:lstStyle/>
          <a:p>
            <a:r>
              <a:rPr lang="fr-CH" b="1" dirty="0"/>
              <a:t>E. Coûts liés à la formation continue</a:t>
            </a:r>
            <a:br>
              <a:rPr lang="fr-CH" b="1" dirty="0"/>
            </a:br>
            <a:r>
              <a:rPr lang="fr-CH" sz="2800" b="1" dirty="0"/>
              <a:t>2. Contribution des fédérations (Bio Suisse ou Demeter) pour la formation continue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18848768-73F2-07B2-C4E6-57CEF07BC1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3799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/>
              <a:t>F. Questions générales</a:t>
            </a:r>
            <a:br>
              <a:rPr lang="fr-CH" b="1" dirty="0"/>
            </a:br>
            <a:r>
              <a:rPr lang="fr-CH" sz="2800" b="1" dirty="0"/>
              <a:t>1. Comment êtes-vous arrivé à l'agriculture biologique ou biodynamique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DFEC29A3-CE3D-C2BB-9959-A5D26FB524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2462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57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/>
              <a:t>F. Questions générales</a:t>
            </a:r>
            <a:br>
              <a:rPr lang="fr-CH" b="1" dirty="0"/>
            </a:br>
            <a:r>
              <a:rPr lang="fr-CH" sz="2800" b="1" dirty="0"/>
              <a:t>2. Quel est votre niveau d'éducation ? La dernière formation dans votre parcours ?</a:t>
            </a:r>
            <a:br>
              <a:rPr lang="fr-CH" b="1" dirty="0"/>
            </a:br>
            <a:br>
              <a:rPr lang="fr-CH" sz="1000" dirty="0"/>
            </a:br>
            <a:endParaRPr lang="fr-CH" sz="28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72E6AA1F-5CD0-8CB5-0D52-49FA0C4BA8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3387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201E1-246D-D2C4-DD26-B18F0AEFD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 fontScale="90000"/>
          </a:bodyPr>
          <a:lstStyle/>
          <a:p>
            <a:pPr algn="l"/>
            <a:r>
              <a:rPr lang="fr-CH" sz="4400" b="1" dirty="0"/>
              <a:t>F. Questions générales</a:t>
            </a:r>
            <a:br>
              <a:rPr lang="fr-CH" sz="4400" b="1" dirty="0"/>
            </a:br>
            <a:r>
              <a:rPr lang="fr-CH" sz="2700" b="1" dirty="0"/>
              <a:t>Appartenances des domaines ayant répondus aux questions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AAF6C6-9D2A-E9D0-FB04-58D340BE2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De quelle OM de Bio Suisse êtes-vous membre ? 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2C097AA-041F-B431-6AFC-870011579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963477"/>
              </p:ext>
            </p:extLst>
          </p:nvPr>
        </p:nvGraphicFramePr>
        <p:xfrm>
          <a:off x="838200" y="1863801"/>
          <a:ext cx="10515599" cy="444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6153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0E43D-F072-E463-A212-190DE890B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0842" y="863251"/>
            <a:ext cx="9144000" cy="913828"/>
          </a:xfrm>
        </p:spPr>
        <p:txBody>
          <a:bodyPr>
            <a:normAutofit/>
          </a:bodyPr>
          <a:lstStyle/>
          <a:p>
            <a:r>
              <a:rPr lang="de-DE" sz="4800" b="1" dirty="0"/>
              <a:t>Merci ! </a:t>
            </a:r>
            <a:endParaRPr lang="fr-CH" sz="48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537161-AF03-6464-A883-54642E321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0841" y="1955991"/>
            <a:ext cx="9384411" cy="913828"/>
          </a:xfrm>
        </p:spPr>
        <p:txBody>
          <a:bodyPr>
            <a:normAutofit fontScale="92500"/>
          </a:bodyPr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projet</a:t>
            </a:r>
            <a:r>
              <a:rPr lang="de-DE" dirty="0"/>
              <a:t> de Demeter Suisse, en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le FiBL, </a:t>
            </a:r>
            <a:br>
              <a:rPr lang="de-DE" dirty="0"/>
            </a:br>
            <a:r>
              <a:rPr lang="de-DE" dirty="0" err="1"/>
              <a:t>financé</a:t>
            </a:r>
            <a:r>
              <a:rPr lang="de-DE" dirty="0"/>
              <a:t> par Bio Suisse 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cadre</a:t>
            </a:r>
            <a:r>
              <a:rPr lang="de-DE" dirty="0"/>
              <a:t> des </a:t>
            </a:r>
            <a:r>
              <a:rPr lang="de-DE" dirty="0" err="1"/>
              <a:t>contributions</a:t>
            </a:r>
            <a:r>
              <a:rPr lang="de-DE" dirty="0"/>
              <a:t> de </a:t>
            </a:r>
            <a:r>
              <a:rPr lang="de-DE" dirty="0" err="1"/>
              <a:t>renforcement</a:t>
            </a:r>
            <a:r>
              <a:rPr lang="de-DE" dirty="0"/>
              <a:t> des OM. 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7D62B4-74A2-0D57-1BAD-9DA10739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347" y="5739479"/>
            <a:ext cx="361315" cy="51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1EE362D-1E2C-A41B-BEF0-A123AD367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75" y="5855748"/>
            <a:ext cx="814141" cy="3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2586CE-DA8A-51A8-4FAC-FE34FBB38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37" y="5855748"/>
            <a:ext cx="935737" cy="42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AA4C97-0372-A949-4C89-8B61146A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92" y="5688885"/>
            <a:ext cx="849567" cy="611727"/>
          </a:xfrm>
          <a:prstGeom prst="rect">
            <a:avLst/>
          </a:prstGeom>
          <a:noFill/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A7BF2272-101F-DDDD-0285-11585A32C106}"/>
              </a:ext>
            </a:extLst>
          </p:cNvPr>
          <p:cNvSpPr txBox="1">
            <a:spLocks/>
          </p:cNvSpPr>
          <p:nvPr/>
        </p:nvSpPr>
        <p:spPr>
          <a:xfrm>
            <a:off x="1950338" y="3326733"/>
            <a:ext cx="9384412" cy="510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 de </a:t>
            </a: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Association Romande de Biodynamie</a:t>
            </a:r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Partenaires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Demeter Schweiz, FiBL, Bio Aargau, Bio Ostschweiz, Bio Valais, Bio Vaud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F74EAA62-C283-1861-258D-39F24C2B537A}"/>
              </a:ext>
            </a:extLst>
          </p:cNvPr>
          <p:cNvSpPr txBox="1">
            <a:spLocks/>
          </p:cNvSpPr>
          <p:nvPr/>
        </p:nvSpPr>
        <p:spPr>
          <a:xfrm>
            <a:off x="1950338" y="4331311"/>
            <a:ext cx="9384412" cy="139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Personnes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Romande de Biodynamie : Barbara Schneider – secretariat@arbdyn.ch </a:t>
            </a:r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FiBL : Bernadette Oehen – bernadette</a:t>
            </a:r>
            <a:r>
              <a:rPr lang="de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.oehen@fibl.org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4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3ADF6-F12E-F1C2-80CE-14607089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A . Structuration des exploitations</a:t>
            </a:r>
            <a:br>
              <a:rPr lang="fr-CH" b="1" dirty="0"/>
            </a:br>
            <a:r>
              <a:rPr lang="fr-CH" sz="2600" b="1" dirty="0"/>
              <a:t>3.  Activités des domaines en polyculture-élevage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64A6B-9F3B-2715-2539-B4563C7B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  <a:endParaRPr lang="fr-CH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Diagramm 11">
                <a:extLst>
                  <a:ext uri="{FF2B5EF4-FFF2-40B4-BE49-F238E27FC236}">
                    <a16:creationId xmlns:a16="http://schemas.microsoft.com/office/drawing/2014/main" id="{75E3155F-DB39-44D6-B807-67EE32446FB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549301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Diagramm 11">
                <a:extLst>
                  <a:ext uri="{FF2B5EF4-FFF2-40B4-BE49-F238E27FC236}">
                    <a16:creationId xmlns:a16="http://schemas.microsoft.com/office/drawing/2014/main" id="{75E3155F-DB39-44D6-B807-67EE32446F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924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AC894-3412-6A6F-B341-1F84792B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553452"/>
            <a:ext cx="10515599" cy="1129043"/>
          </a:xfrm>
        </p:spPr>
        <p:txBody>
          <a:bodyPr>
            <a:normAutofit/>
          </a:bodyPr>
          <a:lstStyle/>
          <a:p>
            <a:pPr algn="l"/>
            <a:r>
              <a:rPr lang="fr-CH" sz="4400" b="1" dirty="0"/>
              <a:t>A. Structuration des exploitations</a:t>
            </a:r>
            <a:br>
              <a:rPr lang="fr-CH" sz="5400" b="1" dirty="0"/>
            </a:br>
            <a:r>
              <a:rPr lang="fr-CH" sz="2900" b="1" dirty="0"/>
              <a:t>4. Taille des domaines (ha) 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F7DDD1E7-3B4A-4E72-9996-27ACCB0429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41921"/>
              </p:ext>
            </p:extLst>
          </p:nvPr>
        </p:nvGraphicFramePr>
        <p:xfrm>
          <a:off x="1038226" y="2200275"/>
          <a:ext cx="8782049" cy="376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2243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AC894-3412-6A6F-B341-1F84792B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553452"/>
            <a:ext cx="10515599" cy="1129043"/>
          </a:xfrm>
        </p:spPr>
        <p:txBody>
          <a:bodyPr>
            <a:normAutofit/>
          </a:bodyPr>
          <a:lstStyle/>
          <a:p>
            <a:pPr algn="l"/>
            <a:r>
              <a:rPr lang="fr-CH" sz="4400" b="1" dirty="0"/>
              <a:t>A. Structuration des exploitations</a:t>
            </a:r>
            <a:br>
              <a:rPr lang="fr-CH" sz="5400" b="1" dirty="0"/>
            </a:br>
            <a:r>
              <a:rPr lang="fr-CH" sz="2900" b="1" dirty="0"/>
              <a:t>5. Certification actuelle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52EE41-55F4-AF5D-28DA-D527DFC6C43A}"/>
              </a:ext>
            </a:extLst>
          </p:cNvPr>
          <p:cNvSpPr txBox="1"/>
          <p:nvPr/>
        </p:nvSpPr>
        <p:spPr>
          <a:xfrm>
            <a:off x="752475" y="6222606"/>
            <a:ext cx="6680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Autres certifications : </a:t>
            </a:r>
            <a:r>
              <a:rPr lang="de-CH" sz="1000" dirty="0"/>
              <a:t>* KAG Freiland, Regenerative Landwirtschaft, Delinat</a:t>
            </a:r>
            <a:r>
              <a:rPr lang="fr-CH" sz="1000" dirty="0"/>
              <a:t> 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240D1828-02A8-4AFF-B3F7-0228C90685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580251"/>
              </p:ext>
            </p:extLst>
          </p:nvPr>
        </p:nvGraphicFramePr>
        <p:xfrm>
          <a:off x="838199" y="2068829"/>
          <a:ext cx="9372601" cy="369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554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418B1-A005-2194-3112-4D8C767D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/>
              <a:t>A. Structuration des exploitations </a:t>
            </a:r>
            <a:br>
              <a:rPr lang="fr-CH" b="1" dirty="0"/>
            </a:br>
            <a:r>
              <a:rPr lang="fr-CH" sz="2900" b="1" dirty="0"/>
              <a:t>6. Années de certification (Bio Suisse ou Demeter)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458CAF-7DE1-B9B3-0ACC-29E502BD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8BD3826E-E4F8-47EF-BC61-CB8FB4D95E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9412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639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418B1-A005-2194-3112-4D8C767D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i="0" u="none" strike="noStrike" dirty="0">
                <a:effectLst/>
              </a:rPr>
              <a:t>A. </a:t>
            </a:r>
            <a:r>
              <a:rPr lang="fr-CH" b="1" dirty="0"/>
              <a:t>Structuration des exploitations</a:t>
            </a:r>
            <a:r>
              <a:rPr lang="de-DE" b="1" i="0" u="none" strike="noStrike" dirty="0">
                <a:effectLst/>
              </a:rPr>
              <a:t> </a:t>
            </a:r>
            <a:br>
              <a:rPr lang="de-DE" b="1" i="0" u="none" strike="noStrike" dirty="0">
                <a:effectLst/>
              </a:rPr>
            </a:br>
            <a:r>
              <a:rPr lang="de-DE" sz="2900" b="1" i="0" u="none" strike="noStrike" dirty="0">
                <a:effectLst/>
              </a:rPr>
              <a:t>7. Votre </a:t>
            </a:r>
            <a:r>
              <a:rPr lang="de-DE" sz="2900" b="1" i="0" u="none" strike="noStrike" dirty="0" err="1">
                <a:effectLst/>
              </a:rPr>
              <a:t>chemin</a:t>
            </a:r>
            <a:r>
              <a:rPr lang="de-DE" sz="2900" b="1" i="0" u="none" strike="noStrike" dirty="0">
                <a:effectLst/>
              </a:rPr>
              <a:t> </a:t>
            </a:r>
            <a:r>
              <a:rPr lang="de-DE" sz="2900" b="1" i="0" u="none" strike="noStrike" dirty="0" err="1">
                <a:effectLst/>
              </a:rPr>
              <a:t>vers</a:t>
            </a:r>
            <a:r>
              <a:rPr lang="de-DE" sz="2900" b="1" i="0" u="none" strike="noStrike" dirty="0">
                <a:effectLst/>
              </a:rPr>
              <a:t> </a:t>
            </a:r>
            <a:r>
              <a:rPr lang="de-DE" sz="2900" b="1" i="0" u="none" strike="noStrike" dirty="0" err="1">
                <a:effectLst/>
              </a:rPr>
              <a:t>l‘agriculture</a:t>
            </a:r>
            <a:r>
              <a:rPr lang="de-DE" sz="2900" b="1" i="0" u="none" strike="noStrike" dirty="0">
                <a:effectLst/>
              </a:rPr>
              <a:t> </a:t>
            </a:r>
            <a:r>
              <a:rPr lang="de-DE" sz="2900" b="1" i="0" u="none" strike="noStrike" dirty="0" err="1">
                <a:effectLst/>
              </a:rPr>
              <a:t>biologique</a:t>
            </a:r>
            <a:r>
              <a:rPr lang="de-DE" sz="2900" b="1" i="0" u="none" strike="noStrike" dirty="0">
                <a:effectLst/>
              </a:rPr>
              <a:t> ?</a:t>
            </a:r>
            <a:r>
              <a:rPr lang="de-DE" sz="2900" b="1" dirty="0"/>
              <a:t> </a:t>
            </a:r>
            <a:endParaRPr lang="fr-CH" sz="29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458CAF-7DE1-B9B3-0ACC-29E502BD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BA94339D-5704-453B-B023-A7F268F1B1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609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029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AF194-C6A3-5A10-5770-1C3F121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B. Questions concernant la formation continue</a:t>
            </a:r>
            <a:br>
              <a:rPr lang="fr-CH" b="1" dirty="0"/>
            </a:br>
            <a:r>
              <a:rPr lang="fr-CH" sz="2800" b="1" dirty="0"/>
              <a:t>1. Participation à une ou plusieurs formations ces dernières 2 ans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03BBEF-88B4-F74C-BD21-9BEE1198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Evaluation formation continue - Projet OM Bio Suisse 2022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9F3E9AD3-0F85-4839-9937-95FCEF6D9E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7734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3468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895</Words>
  <Application>Microsoft Office PowerPoint</Application>
  <PresentationFormat>Grand écran</PresentationFormat>
  <Paragraphs>70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Thème Office</vt:lpstr>
      <vt:lpstr>Evaluation des besoins en termes d'accompagnement, de conseil et de formation continue pour l’agriculture biologique et biodynamique </vt:lpstr>
      <vt:lpstr>A . Structuration des exploitations 1.  Types d’exploitation</vt:lpstr>
      <vt:lpstr>A . Structuration des exploitations  2. Nombre de secteurs d’activités sur le domaine</vt:lpstr>
      <vt:lpstr>A . Structuration des exploitations 3.  Activités des domaines en polyculture-élevage</vt:lpstr>
      <vt:lpstr>A. Structuration des exploitations 4. Taille des domaines (ha) </vt:lpstr>
      <vt:lpstr>A. Structuration des exploitations 5. Certification actuelle </vt:lpstr>
      <vt:lpstr>A. Structuration des exploitations  6. Années de certification (Bio Suisse ou Demeter)</vt:lpstr>
      <vt:lpstr>A. Structuration des exploitations  7. Votre chemin vers l‘agriculture biologique ? </vt:lpstr>
      <vt:lpstr>B. Questions concernant la formation continue 1. Participation à une ou plusieurs formations ces dernières 2 ans</vt:lpstr>
      <vt:lpstr>B. Questions concernant la formation continue 2. Sources d'informations concernant l'offre de formation continue  </vt:lpstr>
      <vt:lpstr>B. Questions concernant la formation continue 3. Sources d'informations préférées pour l’apprentissage autonome</vt:lpstr>
      <vt:lpstr>B. Questions concernant la formation continue 4. Satisfaction avec l’offre de formation pour les producteurs de Bio Suisse et Demeter </vt:lpstr>
      <vt:lpstr>C. Formats et contextes d’apprentissage 1. Contexte d’apprentissage préféré</vt:lpstr>
      <vt:lpstr>C. Formats et contextes d’apprentissage 2. Durée idéale de la formation continue </vt:lpstr>
      <vt:lpstr>C. Formats et contextes d’apprentissage 3. Combien de fois par année participerez-vous à une formation continue ?</vt:lpstr>
      <vt:lpstr>C. Formats et contextes d’apprentissage 4. Forme préférée d’une formation continue ou d’un conseil</vt:lpstr>
      <vt:lpstr>D. Intérêt selon les thématiques Fertilité et protection des sols</vt:lpstr>
      <vt:lpstr>D. Intérêt pour la formation continue Grandes cultures </vt:lpstr>
      <vt:lpstr>D. Intérêt pour la formation continue Elevage bovin </vt:lpstr>
      <vt:lpstr>D. Intérêt pour la formation continue Elevage de volaille</vt:lpstr>
      <vt:lpstr>D. Intérêt pour la formation continue Elevage de porcs </vt:lpstr>
      <vt:lpstr>D. Intérêt pour la formation continue Compostage </vt:lpstr>
      <vt:lpstr>D. Intérêt pour la formation continue Maraîchage </vt:lpstr>
      <vt:lpstr>D. Intérêt pour la formation continue Arboriculture </vt:lpstr>
      <vt:lpstr>D. Intérêt pour la formation continue Viticulture </vt:lpstr>
      <vt:lpstr>D. Intérêt pour la formation continue Transformation au domaine et vente directe</vt:lpstr>
      <vt:lpstr>D. Intérêt pour la formation continue Diversification des systèmes de cultures</vt:lpstr>
      <vt:lpstr>D. Intérêt pour la formation continue Agriculture biodynamique</vt:lpstr>
      <vt:lpstr>E. Coûts liés à la formation continue 1. Prix maximal pour une journée de formation continue (sans repas) </vt:lpstr>
      <vt:lpstr>E. Coûts liés à la formation continue 2. Contribution des fédérations (Bio Suisse ou Demeter) pour la formation continue </vt:lpstr>
      <vt:lpstr>F. Questions générales 1. Comment êtes-vous arrivé à l'agriculture biologique ou biodynamique ?</vt:lpstr>
      <vt:lpstr>F. Questions générales 2. Quel est votre niveau d'éducation ? La dernière formation dans votre parcours ?  </vt:lpstr>
      <vt:lpstr>F. Questions générales Appartenances des domaines ayant répondus aux questions </vt:lpstr>
      <vt:lpstr>Merci !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Barbara</dc:creator>
  <cp:lastModifiedBy>Barbara</cp:lastModifiedBy>
  <cp:revision>28</cp:revision>
  <dcterms:created xsi:type="dcterms:W3CDTF">2022-10-21T09:05:58Z</dcterms:created>
  <dcterms:modified xsi:type="dcterms:W3CDTF">2023-11-03T08:10:59Z</dcterms:modified>
</cp:coreProperties>
</file>